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5956" r:id="rId1"/>
    <p:sldMasterId id="2147485900" r:id="rId2"/>
  </p:sldMasterIdLst>
  <p:notesMasterIdLst>
    <p:notesMasterId r:id="rId32"/>
  </p:notesMasterIdLst>
  <p:handoutMasterIdLst>
    <p:handoutMasterId r:id="rId33"/>
  </p:handoutMasterIdLst>
  <p:sldIdLst>
    <p:sldId id="959" r:id="rId3"/>
    <p:sldId id="958" r:id="rId4"/>
    <p:sldId id="760" r:id="rId5"/>
    <p:sldId id="787" r:id="rId6"/>
    <p:sldId id="905" r:id="rId7"/>
    <p:sldId id="790" r:id="rId8"/>
    <p:sldId id="806" r:id="rId9"/>
    <p:sldId id="938" r:id="rId10"/>
    <p:sldId id="835" r:id="rId11"/>
    <p:sldId id="939" r:id="rId12"/>
    <p:sldId id="943" r:id="rId13"/>
    <p:sldId id="944" r:id="rId14"/>
    <p:sldId id="945" r:id="rId15"/>
    <p:sldId id="946" r:id="rId16"/>
    <p:sldId id="947" r:id="rId17"/>
    <p:sldId id="940" r:id="rId18"/>
    <p:sldId id="941" r:id="rId19"/>
    <p:sldId id="942" r:id="rId20"/>
    <p:sldId id="948" r:id="rId21"/>
    <p:sldId id="949" r:id="rId22"/>
    <p:sldId id="950" r:id="rId23"/>
    <p:sldId id="951" r:id="rId24"/>
    <p:sldId id="952" r:id="rId25"/>
    <p:sldId id="953" r:id="rId26"/>
    <p:sldId id="954" r:id="rId27"/>
    <p:sldId id="955" r:id="rId28"/>
    <p:sldId id="956" r:id="rId29"/>
    <p:sldId id="957" r:id="rId30"/>
    <p:sldId id="898" r:id="rId31"/>
  </p:sldIdLst>
  <p:sldSz cx="9144000" cy="5143500" type="screen16x9"/>
  <p:notesSz cx="6819900" cy="99187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Fira Mono" panose="020B0509050000020004" pitchFamily="49" charset="0"/>
      <p:regular r:id="rId38"/>
      <p:bold r:id="rId39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2" orient="horz" pos="3024">
          <p15:clr>
            <a:srgbClr val="A4A3A4"/>
          </p15:clr>
        </p15:guide>
        <p15:guide id="3" orient="horz" pos="872" userDrawn="1">
          <p15:clr>
            <a:srgbClr val="A4A3A4"/>
          </p15:clr>
        </p15:guide>
        <p15:guide id="4" pos="181" userDrawn="1">
          <p15:clr>
            <a:srgbClr val="A4A3A4"/>
          </p15:clr>
        </p15:guide>
        <p15:guide id="5" pos="5579" userDrawn="1">
          <p15:clr>
            <a:srgbClr val="A4A3A4"/>
          </p15:clr>
        </p15:guide>
        <p15:guide id="6" pos="793" userDrawn="1">
          <p15:clr>
            <a:srgbClr val="A4A3A4"/>
          </p15:clr>
        </p15:guide>
        <p15:guide id="7" orient="horz" pos="103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EAEAEA"/>
    <a:srgbClr val="66FF99"/>
    <a:srgbClr val="FFFFFF"/>
    <a:srgbClr val="CC99FF"/>
    <a:srgbClr val="000000"/>
    <a:srgbClr val="D1AF95"/>
    <a:srgbClr val="6600CC"/>
    <a:srgbClr val="FFFF37"/>
    <a:srgbClr val="89E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18" autoAdjust="0"/>
    <p:restoredTop sz="95890" autoAdjust="0"/>
  </p:normalViewPr>
  <p:slideViewPr>
    <p:cSldViewPr snapToGrid="0" showGuides="1">
      <p:cViewPr varScale="1">
        <p:scale>
          <a:sx n="81" d="100"/>
          <a:sy n="81" d="100"/>
        </p:scale>
        <p:origin x="48" y="147"/>
      </p:cViewPr>
      <p:guideLst>
        <p:guide orient="horz" pos="3024"/>
        <p:guide orient="horz" pos="872"/>
        <p:guide pos="181"/>
        <p:guide pos="5579"/>
        <p:guide pos="793"/>
        <p:guide orient="horz" pos="103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1" d="100"/>
          <a:sy n="71" d="100"/>
        </p:scale>
        <p:origin x="3549" y="24"/>
      </p:cViewPr>
      <p:guideLst>
        <p:guide orient="horz" pos="3130"/>
        <p:guide pos="214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5925" cy="496888"/>
          </a:xfrm>
          <a:prstGeom prst="rect">
            <a:avLst/>
          </a:prstGeom>
        </p:spPr>
        <p:txBody>
          <a:bodyPr vert="horz" lIns="91322" tIns="45661" rIns="91322" bIns="45661" rtlCol="0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62388" y="0"/>
            <a:ext cx="2955925" cy="496888"/>
          </a:xfrm>
          <a:prstGeom prst="rect">
            <a:avLst/>
          </a:prstGeom>
        </p:spPr>
        <p:txBody>
          <a:bodyPr vert="horz" lIns="91322" tIns="45661" rIns="91322" bIns="45661" rtlCol="0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42CD0DB0-75B6-4D50-89F1-852A2609BA71}" type="datetimeFigureOut">
              <a:rPr lang="de-DE"/>
              <a:pPr>
                <a:defRPr/>
              </a:pPr>
              <a:t>17.09.2023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0225"/>
            <a:ext cx="2955925" cy="496888"/>
          </a:xfrm>
          <a:prstGeom prst="rect">
            <a:avLst/>
          </a:prstGeom>
        </p:spPr>
        <p:txBody>
          <a:bodyPr vert="horz" lIns="91322" tIns="45661" rIns="91322" bIns="45661" rtlCol="0" anchor="b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730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4338" cy="496888"/>
          </a:xfrm>
          <a:prstGeom prst="rect">
            <a:avLst/>
          </a:prstGeom>
        </p:spPr>
        <p:txBody>
          <a:bodyPr vert="horz" lIns="91322" tIns="45661" rIns="91322" bIns="45661" rtlCol="0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63975" y="0"/>
            <a:ext cx="2954338" cy="496888"/>
          </a:xfrm>
          <a:prstGeom prst="rect">
            <a:avLst/>
          </a:prstGeom>
        </p:spPr>
        <p:txBody>
          <a:bodyPr vert="horz" lIns="91322" tIns="45661" rIns="91322" bIns="45661" rtlCol="0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3933FC16-F4F4-4425-A8C7-F008EC8E6FD6}" type="datetimeFigureOut">
              <a:rPr lang="de-DE"/>
              <a:pPr>
                <a:defRPr/>
              </a:pPr>
              <a:t>17.09.2023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838" y="590550"/>
            <a:ext cx="6626225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22" tIns="45661" rIns="91322" bIns="45661" rtlCol="0" anchor="ctr"/>
          <a:lstStyle/>
          <a:p>
            <a:pPr lvl="0"/>
            <a:endParaRPr lang="de-DE" noProof="0"/>
          </a:p>
        </p:txBody>
      </p:sp>
      <p:sp>
        <p:nvSpPr>
          <p:cNvPr id="33797" name="Notizen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928688" y="4710113"/>
            <a:ext cx="5240337" cy="446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  <a:p>
            <a:pPr lvl="0"/>
            <a:endParaRPr lang="en-US" altLang="en-US" noProof="0"/>
          </a:p>
          <a:p>
            <a:pPr lvl="0"/>
            <a:endParaRPr lang="en-US" altLang="en-US" noProof="0"/>
          </a:p>
          <a:p>
            <a:pPr lvl="0"/>
            <a:endParaRPr lang="en-US" altLang="en-US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0225"/>
            <a:ext cx="2954338" cy="496888"/>
          </a:xfrm>
          <a:prstGeom prst="rect">
            <a:avLst/>
          </a:prstGeom>
        </p:spPr>
        <p:txBody>
          <a:bodyPr vert="horz" lIns="91322" tIns="45661" rIns="91322" bIns="45661" rtlCol="0" anchor="b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63975" y="9420225"/>
            <a:ext cx="2954338" cy="496888"/>
          </a:xfrm>
          <a:prstGeom prst="rect">
            <a:avLst/>
          </a:prstGeom>
        </p:spPr>
        <p:txBody>
          <a:bodyPr vert="horz" lIns="91322" tIns="45661" rIns="91322" bIns="45661" rtlCol="0" anchor="b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0A9140E2-867F-4126-A771-689B69200949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8903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ts val="1600"/>
      </a:lnSpc>
      <a:spcBef>
        <a:spcPts val="8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9140E2-867F-4126-A771-689B69200949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710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9140E2-867F-4126-A771-689B69200949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580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268289" y="3420000"/>
            <a:ext cx="8519750" cy="6720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600" b="0">
                <a:solidFill>
                  <a:srgbClr val="000000"/>
                </a:solidFill>
                <a:latin typeface="+mj-lt"/>
              </a:defRPr>
            </a:lvl1pPr>
            <a:lvl2pPr marL="360363" indent="0">
              <a:buNone/>
              <a:defRPr sz="2800">
                <a:latin typeface="+mj-lt"/>
              </a:defRPr>
            </a:lvl2pPr>
            <a:lvl3pPr marL="720725" indent="0">
              <a:buNone/>
              <a:defRPr sz="2800">
                <a:latin typeface="+mj-lt"/>
              </a:defRPr>
            </a:lvl3pPr>
            <a:lvl4pPr marL="1074737" indent="0">
              <a:buNone/>
              <a:defRPr sz="2800">
                <a:latin typeface="+mj-lt"/>
              </a:defRPr>
            </a:lvl4pPr>
            <a:lvl5pPr marL="1439862" indent="0">
              <a:buNone/>
              <a:defRPr sz="28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859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nensei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1260000" y="828000"/>
            <a:ext cx="7596000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5000"/>
              </a:lnSpc>
              <a:buNone/>
              <a:defRPr sz="2000" b="1">
                <a:latin typeface="+mn-lt"/>
              </a:defRPr>
            </a:lvl1pPr>
          </a:lstStyle>
          <a:p>
            <a:pPr lvl="0"/>
            <a:r>
              <a:rPr lang="de-DE" dirty="0"/>
              <a:t>Headline durch Klicken hinzufügen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1260000" y="1634400"/>
            <a:ext cx="7596000" cy="27699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7800" indent="-1778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  <a:defRPr sz="1800" baseline="0">
                <a:latin typeface="+mn-lt"/>
              </a:defRPr>
            </a:lvl1pPr>
            <a:lvl2pPr marL="360363" indent="-182563">
              <a:lnSpc>
                <a:spcPct val="10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/>
            </a:lvl2pPr>
            <a:lvl3pPr marL="538163" indent="-177800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Char char="•"/>
              <a:defRPr/>
            </a:lvl3pPr>
            <a:lvl4pPr marL="715963" indent="-177800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/>
            </a:lvl4pPr>
            <a:lvl5pPr marL="898525" indent="-179388">
              <a:lnSpc>
                <a:spcPct val="100000"/>
              </a:lnSpc>
              <a:spcAft>
                <a:spcPts val="100"/>
              </a:spcAft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557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ensei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0" hasCustomPrompt="1"/>
          </p:nvPr>
        </p:nvSpPr>
        <p:spPr>
          <a:xfrm>
            <a:off x="1260000" y="828000"/>
            <a:ext cx="7596000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5000"/>
              </a:lnSpc>
              <a:buNone/>
              <a:defRPr sz="2000" b="1">
                <a:latin typeface="+mn-lt"/>
              </a:defRPr>
            </a:lvl1pPr>
          </a:lstStyle>
          <a:p>
            <a:pPr lvl="0"/>
            <a:r>
              <a:rPr lang="de-DE" dirty="0"/>
              <a:t>Headline durch Klicken hinzufügen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1260000" y="1634400"/>
            <a:ext cx="7596000" cy="27699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7800" indent="-17780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  <a:defRPr sz="1800" baseline="0">
                <a:latin typeface="+mn-lt"/>
              </a:defRPr>
            </a:lvl1pPr>
            <a:lvl2pPr marL="360363" indent="-182563">
              <a:lnSpc>
                <a:spcPct val="100000"/>
              </a:lnSpc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600"/>
            </a:lvl2pPr>
            <a:lvl3pPr marL="538163" indent="-177800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Char char="•"/>
              <a:defRPr/>
            </a:lvl3pPr>
            <a:lvl4pPr marL="715963" indent="-177800">
              <a:lnSpc>
                <a:spcPct val="100000"/>
              </a:lnSpc>
              <a:spcAft>
                <a:spcPts val="200"/>
              </a:spcAft>
              <a:buFont typeface="Arial" panose="020B0604020202020204" pitchFamily="34" charset="0"/>
              <a:buChar char="•"/>
              <a:defRPr/>
            </a:lvl4pPr>
            <a:lvl5pPr marL="898525" indent="-179388">
              <a:lnSpc>
                <a:spcPct val="100000"/>
              </a:lnSpc>
              <a:spcAft>
                <a:spcPts val="100"/>
              </a:spcAft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866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2800" y="257965"/>
            <a:ext cx="1856429" cy="47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957" r:id="rId1"/>
    <p:sldLayoutId id="2147485960" r:id="rId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180975" indent="-180975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180975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SzPct val="80000"/>
        <a:buChar char="-"/>
        <a:defRPr sz="2000">
          <a:solidFill>
            <a:schemeClr val="tx1"/>
          </a:solidFill>
          <a:latin typeface="+mn-lt"/>
        </a:defRPr>
      </a:lvl2pPr>
      <a:lvl3pPr marL="895350" indent="-174625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3pPr>
      <a:lvl4pPr marL="1260475" indent="-185738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4pPr>
      <a:lvl5pPr marL="16224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5pPr>
      <a:lvl6pPr marL="20796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6pPr>
      <a:lvl7pPr marL="25368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7pPr>
      <a:lvl8pPr marL="29940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8pPr>
      <a:lvl9pPr marL="34512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563166"/>
            <a:ext cx="9144000" cy="1023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" name="Line 8"/>
          <p:cNvSpPr>
            <a:spLocks noChangeShapeType="1"/>
          </p:cNvSpPr>
          <p:nvPr userDrawn="1"/>
        </p:nvSpPr>
        <p:spPr bwMode="auto">
          <a:xfrm>
            <a:off x="5950" y="590964"/>
            <a:ext cx="9145987" cy="0"/>
          </a:xfrm>
          <a:prstGeom prst="line">
            <a:avLst/>
          </a:prstGeom>
          <a:noFill/>
          <a:ln w="9525">
            <a:solidFill>
              <a:schemeClr val="accent2">
                <a:alpha val="89803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0148" y="158284"/>
            <a:ext cx="1153186" cy="296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Line 8"/>
          <p:cNvSpPr>
            <a:spLocks noChangeShapeType="1"/>
          </p:cNvSpPr>
          <p:nvPr userDrawn="1"/>
        </p:nvSpPr>
        <p:spPr bwMode="auto">
          <a:xfrm>
            <a:off x="7938" y="4856560"/>
            <a:ext cx="9144000" cy="0"/>
          </a:xfrm>
          <a:prstGeom prst="line">
            <a:avLst/>
          </a:prstGeom>
          <a:noFill/>
          <a:ln w="9525">
            <a:solidFill>
              <a:srgbClr val="CBCBC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3"/>
          <p:cNvSpPr txBox="1">
            <a:spLocks/>
          </p:cNvSpPr>
          <p:nvPr userDrawn="1"/>
        </p:nvSpPr>
        <p:spPr bwMode="auto">
          <a:xfrm>
            <a:off x="8015294" y="4937361"/>
            <a:ext cx="84137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702550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700" dirty="0">
                <a:solidFill>
                  <a:srgbClr val="000000"/>
                </a:solidFill>
              </a:rPr>
              <a:t> |  </a:t>
            </a:r>
            <a:fld id="{C1E581F2-1995-439C-B81E-3800D8B6B2B1}" type="slidenum">
              <a:rPr lang="de-DE" altLang="de-DE" sz="700" smtClean="0">
                <a:solidFill>
                  <a:srgbClr val="000000"/>
                </a:solidFill>
              </a:rPr>
              <a:pPr algn="r" eaLnBrk="1" hangingPunct="1">
                <a:defRPr/>
              </a:pPr>
              <a:t>‹#›</a:t>
            </a:fld>
            <a:endParaRPr lang="de-DE" altLang="de-DE" sz="700" dirty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180975" indent="-180975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180975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SzPct val="80000"/>
        <a:buChar char="-"/>
        <a:defRPr sz="2000">
          <a:solidFill>
            <a:schemeClr val="tx1"/>
          </a:solidFill>
          <a:latin typeface="+mn-lt"/>
        </a:defRPr>
      </a:lvl2pPr>
      <a:lvl3pPr marL="895350" indent="-174625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Font typeface="Wingdings" pitchFamily="2" charset="2"/>
        <a:buChar char="§"/>
        <a:defRPr sz="1400">
          <a:solidFill>
            <a:schemeClr val="tx1"/>
          </a:solidFill>
          <a:latin typeface="+mn-lt"/>
        </a:defRPr>
      </a:lvl3pPr>
      <a:lvl4pPr marL="1260475" indent="-185738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</a:defRPr>
      </a:lvl4pPr>
      <a:lvl5pPr marL="1622425" indent="-182563" algn="l" rtl="0" eaLnBrk="0" fontAlgn="base" hangingPunct="0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5pPr>
      <a:lvl6pPr marL="20796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6pPr>
      <a:lvl7pPr marL="25368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7pPr>
      <a:lvl8pPr marL="29940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8pPr>
      <a:lvl9pPr marL="3451225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har char="-"/>
        <a:defRPr sz="12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oelverbelen.netlify.app/resources/r/package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olio3.ai/blog/best-r-machine-learning-packages/" TargetMode="External"/><Relationship Id="rId3" Type="http://schemas.openxmlformats.org/officeDocument/2006/relationships/hyperlink" Target="https://ncss-tech.github.io/AQP/" TargetMode="External"/><Relationship Id="rId7" Type="http://schemas.openxmlformats.org/officeDocument/2006/relationships/hyperlink" Target="https://www.citedrive.com/blog/data-visualization-packages-for-r-you-should-check-out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ata-flair.training/blogs/r-packages-for-data-science/" TargetMode="External"/><Relationship Id="rId5" Type="http://schemas.openxmlformats.org/officeDocument/2006/relationships/hyperlink" Target="https://pakillo.github.io/R-GIS-tutorial/" TargetMode="External"/><Relationship Id="rId4" Type="http://schemas.openxmlformats.org/officeDocument/2006/relationships/hyperlink" Target="https://www.tesselle.org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an.r-project.org/bin/windows/base/old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1684283" y="1950802"/>
            <a:ext cx="5367867" cy="1418536"/>
          </a:xfrm>
        </p:spPr>
        <p:txBody>
          <a:bodyPr/>
          <a:lstStyle/>
          <a:p>
            <a:pPr algn="ctr" rtl="1"/>
            <a:r>
              <a:rPr lang="fa-IR" sz="3200" b="1" kern="1200" dirty="0">
                <a:solidFill>
                  <a:schemeClr val="tx1"/>
                </a:solidFill>
                <a:latin typeface="Arial" charset="0"/>
                <a:cs typeface="Arial" charset="0"/>
              </a:rPr>
              <a:t>تحلیل داده های مکانی در نرم افزار </a:t>
            </a:r>
            <a:r>
              <a:rPr lang="de-DE" sz="3200" b="1" kern="1200" dirty="0">
                <a:solidFill>
                  <a:schemeClr val="tx1"/>
                </a:solidFill>
                <a:latin typeface="Arial" charset="0"/>
                <a:cs typeface="Arial" charset="0"/>
              </a:rPr>
              <a:t>R</a:t>
            </a:r>
            <a:endParaRPr lang="en-US" sz="3200" b="1" kern="1200" dirty="0">
              <a:solidFill>
                <a:schemeClr val="tx1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8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A snapshot of RStudio</a:t>
            </a:r>
          </a:p>
          <a:p>
            <a:endParaRPr lang="LID4096" kern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75D9D0-C401-BBB4-4FB7-29E1BC265693}"/>
              </a:ext>
            </a:extLst>
          </p:cNvPr>
          <p:cNvSpPr/>
          <p:nvPr/>
        </p:nvSpPr>
        <p:spPr>
          <a:xfrm>
            <a:off x="129521" y="4884537"/>
            <a:ext cx="518924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https://r-unimelb.gitbook.io/rbook/introduction-to-r-and-rstudio/introduction-to-rstudio</a:t>
            </a:r>
            <a:endParaRPr lang="LID4096" sz="105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F747848F-1404-8389-3DDA-6D149FDFA1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" t="12035" r="2441" b="8396"/>
          <a:stretch/>
        </p:blipFill>
        <p:spPr bwMode="auto">
          <a:xfrm>
            <a:off x="1223434" y="1133536"/>
            <a:ext cx="6108700" cy="360824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9">
            <a:extLst>
              <a:ext uri="{FF2B5EF4-FFF2-40B4-BE49-F238E27FC236}">
                <a16:creationId xmlns:a16="http://schemas.microsoft.com/office/drawing/2014/main" id="{0C12B362-FAA1-8198-E94C-92C4DC28A9BD}"/>
              </a:ext>
            </a:extLst>
          </p:cNvPr>
          <p:cNvSpPr txBox="1">
            <a:spLocks/>
          </p:cNvSpPr>
          <p:nvPr/>
        </p:nvSpPr>
        <p:spPr>
          <a:xfrm>
            <a:off x="2724141" y="2199061"/>
            <a:ext cx="1413404" cy="745377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</a:rPr>
              <a:t>Source</a:t>
            </a:r>
            <a:endParaRPr lang="en-US" sz="2400" dirty="0">
              <a:solidFill>
                <a:srgbClr val="FF0000"/>
              </a:solidFill>
            </a:endParaRPr>
          </a:p>
          <a:p>
            <a:endParaRPr lang="LID4096" kern="0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CD0B5FBB-3E37-5473-776C-1D9F292C25D1}"/>
              </a:ext>
            </a:extLst>
          </p:cNvPr>
          <p:cNvSpPr txBox="1">
            <a:spLocks/>
          </p:cNvSpPr>
          <p:nvPr/>
        </p:nvSpPr>
        <p:spPr>
          <a:xfrm>
            <a:off x="5357274" y="2063594"/>
            <a:ext cx="1413404" cy="745377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</a:rPr>
              <a:t>Environments</a:t>
            </a:r>
            <a:endParaRPr lang="en-US" sz="2400" dirty="0">
              <a:solidFill>
                <a:srgbClr val="FF0000"/>
              </a:solidFill>
            </a:endParaRPr>
          </a:p>
          <a:p>
            <a:endParaRPr lang="LID4096" kern="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A3478F2-6ADA-C6E5-EEFD-B7A2CF2D382E}"/>
              </a:ext>
            </a:extLst>
          </p:cNvPr>
          <p:cNvSpPr txBox="1">
            <a:spLocks/>
          </p:cNvSpPr>
          <p:nvPr/>
        </p:nvSpPr>
        <p:spPr>
          <a:xfrm>
            <a:off x="5420774" y="3778094"/>
            <a:ext cx="1413404" cy="745377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</a:rPr>
              <a:t>Output</a:t>
            </a:r>
            <a:endParaRPr lang="en-US" sz="2400" dirty="0">
              <a:solidFill>
                <a:srgbClr val="FF0000"/>
              </a:solidFill>
            </a:endParaRPr>
          </a:p>
          <a:p>
            <a:endParaRPr lang="LID4096" kern="0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6D66F4C-63BD-E71B-82EB-A3EDB08523C0}"/>
              </a:ext>
            </a:extLst>
          </p:cNvPr>
          <p:cNvSpPr txBox="1">
            <a:spLocks/>
          </p:cNvSpPr>
          <p:nvPr/>
        </p:nvSpPr>
        <p:spPr>
          <a:xfrm>
            <a:off x="3905358" y="3855484"/>
            <a:ext cx="1413404" cy="745377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</a:rPr>
              <a:t>Console</a:t>
            </a:r>
            <a:endParaRPr lang="en-US" sz="2400" dirty="0">
              <a:solidFill>
                <a:srgbClr val="FF0000"/>
              </a:solidFill>
            </a:endParaRPr>
          </a:p>
          <a:p>
            <a:endParaRPr lang="LID4096" kern="0" dirty="0"/>
          </a:p>
        </p:txBody>
      </p:sp>
      <p:pic>
        <p:nvPicPr>
          <p:cNvPr id="5" name="Picture 2" descr="Chapter 17 Basics of R and Rstudio | EPIB607">
            <a:extLst>
              <a:ext uri="{FF2B5EF4-FFF2-40B4-BE49-F238E27FC236}">
                <a16:creationId xmlns:a16="http://schemas.microsoft.com/office/drawing/2014/main" id="{6D32763D-11F7-0716-A7E2-07D09BBBD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06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Source Window</a:t>
            </a:r>
          </a:p>
          <a:p>
            <a:endParaRPr lang="LID4096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C3C9A-B81F-DEFF-72C6-2F7EB8E51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21" y="1331157"/>
            <a:ext cx="5558211" cy="325128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2E6BAA4-24A5-4477-5481-5D122F427D57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644740" y="1727284"/>
            <a:ext cx="828460" cy="5351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5F4F66-9A66-5AB7-4FD8-D44C0621406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1612900" y="994818"/>
            <a:ext cx="2935100" cy="5344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2AC5A0-B670-EFF7-59F8-E1FBF6A82D59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5190066" y="2250369"/>
            <a:ext cx="718328" cy="7976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EAFBCF6-4193-E66A-F7D9-681A5D4B80CD}"/>
              </a:ext>
            </a:extLst>
          </p:cNvPr>
          <p:cNvCxnSpPr>
            <a:cxnSpLocks/>
            <a:stCxn id="27" idx="0"/>
          </p:cNvCxnSpPr>
          <p:nvPr/>
        </p:nvCxnSpPr>
        <p:spPr>
          <a:xfrm flipH="1" flipV="1">
            <a:off x="2410960" y="2258199"/>
            <a:ext cx="1304785" cy="849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35D99CF-D4D3-015F-F393-A59EC98586E7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1891199" y="2063046"/>
            <a:ext cx="466024" cy="13808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39DA88-BABB-9124-6006-D46A5F9FB169}"/>
              </a:ext>
            </a:extLst>
          </p:cNvPr>
          <p:cNvSpPr/>
          <p:nvPr/>
        </p:nvSpPr>
        <p:spPr>
          <a:xfrm>
            <a:off x="4548000" y="640234"/>
            <a:ext cx="1876508" cy="70916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File: 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 new file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new project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existing files/projects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3C3E73-B809-8140-06A6-5061E2953925}"/>
              </a:ext>
            </a:extLst>
          </p:cNvPr>
          <p:cNvSpPr/>
          <p:nvPr/>
        </p:nvSpPr>
        <p:spPr>
          <a:xfrm>
            <a:off x="63652" y="2262448"/>
            <a:ext cx="1162176" cy="70916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Green plus: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new files (e.g. script)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4C40F66-4594-44D7-ADD8-8FE91DE5F452}"/>
              </a:ext>
            </a:extLst>
          </p:cNvPr>
          <p:cNvSpPr/>
          <p:nvPr/>
        </p:nvSpPr>
        <p:spPr>
          <a:xfrm>
            <a:off x="1776135" y="3443862"/>
            <a:ext cx="1162176" cy="57357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of script / file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FD92E27-AF7E-B112-1FF4-8D45A69BBFC3}"/>
              </a:ext>
            </a:extLst>
          </p:cNvPr>
          <p:cNvSpPr/>
          <p:nvPr/>
        </p:nvSpPr>
        <p:spPr>
          <a:xfrm>
            <a:off x="3134657" y="3108100"/>
            <a:ext cx="1162176" cy="57357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Floppy disk: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E06EB0C-D843-664E-41F3-543AF63E7CEC}"/>
              </a:ext>
            </a:extLst>
          </p:cNvPr>
          <p:cNvSpPr/>
          <p:nvPr/>
        </p:nvSpPr>
        <p:spPr>
          <a:xfrm>
            <a:off x="5130800" y="3048000"/>
            <a:ext cx="1555188" cy="57357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Run: 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Runs (executes)</a:t>
            </a:r>
          </a:p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in your script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3AFFC9E2-DC86-7F2F-2022-83AC4776F3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56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05A0E0-8A04-6E8D-DAAC-78AB232BA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536" y="1035795"/>
            <a:ext cx="4644928" cy="3781016"/>
          </a:xfrm>
          <a:prstGeom prst="rect">
            <a:avLst/>
          </a:prstGeom>
        </p:spPr>
      </p:pic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Console Window</a:t>
            </a:r>
          </a:p>
          <a:p>
            <a:endParaRPr lang="LID4096" kern="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5F4F66-9A66-5AB7-4FD8-D44C0621406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1528233" y="2991116"/>
            <a:ext cx="4900768" cy="16274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39DA88-BABB-9124-6006-D46A5F9FB169}"/>
              </a:ext>
            </a:extLst>
          </p:cNvPr>
          <p:cNvSpPr/>
          <p:nvPr/>
        </p:nvSpPr>
        <p:spPr>
          <a:xfrm>
            <a:off x="6429001" y="2169888"/>
            <a:ext cx="2185831" cy="164245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Calibri" panose="020F0502020204030204" pitchFamily="34" charset="0"/>
              </a:rPr>
              <a:t>&gt; Command prompt</a:t>
            </a:r>
            <a:endParaRPr lang="en-US" sz="1800" b="0" i="0" u="none" strike="noStrike" baseline="0" dirty="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Calibri" panose="020F0502020204030204" pitchFamily="34" charset="0"/>
              </a:rPr>
              <a:t>Where you type code or ‘run’ code from your script</a:t>
            </a:r>
            <a:endParaRPr lang="LID4096" sz="10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4005FCD1-0E89-6A99-16E3-102C28EFB2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60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9F24EA-7D8E-A9EB-1307-8813848E7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602" y="1188025"/>
            <a:ext cx="5337965" cy="36061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Console Window</a:t>
            </a:r>
          </a:p>
          <a:p>
            <a:endParaRPr lang="LID4096" kern="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5F4F66-9A66-5AB7-4FD8-D44C0621406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4394200" y="1849511"/>
            <a:ext cx="2644402" cy="144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139DA88-BABB-9124-6006-D46A5F9FB169}"/>
              </a:ext>
            </a:extLst>
          </p:cNvPr>
          <p:cNvSpPr/>
          <p:nvPr/>
        </p:nvSpPr>
        <p:spPr>
          <a:xfrm>
            <a:off x="7038602" y="1514621"/>
            <a:ext cx="2024707" cy="6697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message: check and fix</a:t>
            </a:r>
            <a:endParaRPr lang="LID4096" sz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BC366C-FBF6-A1E9-9F4A-2C6E7728263C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4394200" y="2854181"/>
            <a:ext cx="2644402" cy="144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B8F9BB5-D233-8097-DA03-C2448E5143DE}"/>
              </a:ext>
            </a:extLst>
          </p:cNvPr>
          <p:cNvSpPr/>
          <p:nvPr/>
        </p:nvSpPr>
        <p:spPr>
          <a:xfrm>
            <a:off x="7038602" y="2519291"/>
            <a:ext cx="2024707" cy="6697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Warning message: check and understand, perhaps fix</a:t>
            </a:r>
            <a:endParaRPr lang="LID4096" sz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8E9C53-64B1-1471-0EEC-DAF792DE3335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1706033" y="4219678"/>
            <a:ext cx="5332569" cy="2347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C716397-59C6-591C-521F-242019F33609}"/>
              </a:ext>
            </a:extLst>
          </p:cNvPr>
          <p:cNvSpPr/>
          <p:nvPr/>
        </p:nvSpPr>
        <p:spPr>
          <a:xfrm>
            <a:off x="7038602" y="3884788"/>
            <a:ext cx="2024707" cy="6697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sign: R is expecting more from you</a:t>
            </a:r>
            <a:endParaRPr lang="LID4096" sz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9AE2D0ED-2752-EAAC-6F8F-E41D5BAFBF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972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Output Window</a:t>
            </a:r>
          </a:p>
          <a:p>
            <a:endParaRPr lang="LID4096" kern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39DA88-BABB-9124-6006-D46A5F9FB169}"/>
              </a:ext>
            </a:extLst>
          </p:cNvPr>
          <p:cNvSpPr/>
          <p:nvPr/>
        </p:nvSpPr>
        <p:spPr>
          <a:xfrm>
            <a:off x="7038602" y="1514621"/>
            <a:ext cx="2024707" cy="66978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here to get help</a:t>
            </a:r>
            <a:endParaRPr lang="LID4096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59B251-23BD-36D5-48F2-8C8A92267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67" y="1172533"/>
            <a:ext cx="4935235" cy="365207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5F4F66-9A66-5AB7-4FD8-D44C06214068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5389033" y="1606273"/>
            <a:ext cx="1649569" cy="2432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CBA130F9-17EF-E35A-8F64-920C9D792932}"/>
              </a:ext>
            </a:extLst>
          </p:cNvPr>
          <p:cNvSpPr/>
          <p:nvPr/>
        </p:nvSpPr>
        <p:spPr>
          <a:xfrm>
            <a:off x="2988733" y="1210733"/>
            <a:ext cx="330200" cy="39554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9BE1C727-E5D3-B9DF-0D85-F1C45FD16C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002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Output Window</a:t>
            </a:r>
          </a:p>
          <a:p>
            <a:endParaRPr lang="LID4096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3ED872-A505-C5CE-BD58-0E16BA96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32" y="1104899"/>
            <a:ext cx="2424401" cy="373117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5F4F66-9A66-5AB7-4FD8-D44C06214068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948267" y="1655479"/>
            <a:ext cx="101880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C8444AF-D9EC-81A0-E0D2-4B151EF732FD}"/>
              </a:ext>
            </a:extLst>
          </p:cNvPr>
          <p:cNvSpPr/>
          <p:nvPr/>
        </p:nvSpPr>
        <p:spPr>
          <a:xfrm>
            <a:off x="1967068" y="2371006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to use the function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598FC5-795E-48C7-C799-E513B79BE032}"/>
              </a:ext>
            </a:extLst>
          </p:cNvPr>
          <p:cNvCxnSpPr>
            <a:cxnSpLocks/>
          </p:cNvCxnSpPr>
          <p:nvPr/>
        </p:nvCxnSpPr>
        <p:spPr>
          <a:xfrm flipH="1">
            <a:off x="1003300" y="2571750"/>
            <a:ext cx="9637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B159609-CD93-8D91-FCE5-85B617EB7A1A}"/>
              </a:ext>
            </a:extLst>
          </p:cNvPr>
          <p:cNvSpPr/>
          <p:nvPr/>
        </p:nvSpPr>
        <p:spPr>
          <a:xfrm>
            <a:off x="1967067" y="3182296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does the function need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F01603-81B8-6A6A-753A-C2A6D642009B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1003300" y="3376084"/>
            <a:ext cx="96376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9EA5C735-75A9-F007-BC05-F694CBE52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3335" y="1042190"/>
            <a:ext cx="2679272" cy="37311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139DA88-BABB-9124-6006-D46A5F9FB169}"/>
              </a:ext>
            </a:extLst>
          </p:cNvPr>
          <p:cNvSpPr/>
          <p:nvPr/>
        </p:nvSpPr>
        <p:spPr>
          <a:xfrm>
            <a:off x="1967068" y="1461691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the function does in general terms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0F6142F-9FE6-9274-62F8-D66DCE220546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5558673" y="1195709"/>
            <a:ext cx="101880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5B54A5F-EB70-017D-61A1-6552703EA6E8}"/>
              </a:ext>
            </a:extLst>
          </p:cNvPr>
          <p:cNvSpPr/>
          <p:nvPr/>
        </p:nvSpPr>
        <p:spPr>
          <a:xfrm>
            <a:off x="6577474" y="1001921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does the function return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0B11AD5-815B-F45A-80F9-F7131DA3F2A7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5665542" y="3713735"/>
            <a:ext cx="101880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1DD17A30-4C7B-5E79-9AB6-8016BA584A46}"/>
              </a:ext>
            </a:extLst>
          </p:cNvPr>
          <p:cNvSpPr/>
          <p:nvPr/>
        </p:nvSpPr>
        <p:spPr>
          <a:xfrm>
            <a:off x="6684343" y="3519947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 other related functions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5B00D8B-15C1-E053-8EB2-73CF1547E161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5665542" y="4049760"/>
            <a:ext cx="101880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F0B02747-1973-7D59-3215-7355F1E2DE2E}"/>
              </a:ext>
            </a:extLst>
          </p:cNvPr>
          <p:cNvSpPr/>
          <p:nvPr/>
        </p:nvSpPr>
        <p:spPr>
          <a:xfrm>
            <a:off x="6684343" y="3855972"/>
            <a:ext cx="2317065" cy="3875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code showing how it works</a:t>
            </a:r>
            <a:endParaRPr lang="LID4096" sz="105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F338C5CF-1278-58E4-36E8-7195992B04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049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395" y="1398638"/>
            <a:ext cx="4681538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Basic arithmetic functions: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Addition    		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4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11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Subtraction 		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-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4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3</a:t>
            </a:r>
            <a:endParaRPr lang="en-US" altLang="en-US" sz="1800" b="1" dirty="0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Multiplication 		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*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14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Division 		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/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3.5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Exponentiation 		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Arial" panose="020B0604020202020204" pitchFamily="34" charset="0"/>
              </a:rPr>
              <a:t>^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49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endParaRPr lang="en-US" altLang="en-US" sz="1800" b="1" dirty="0">
              <a:latin typeface="Arial" panose="020B0604020202020204" pitchFamily="34" charset="0"/>
            </a:endParaRPr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4A21D47C-32D1-E05F-E013-4B099B55C8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765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2" y="1402871"/>
            <a:ext cx="7119938" cy="1615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Basic arithmetic functions: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Logarithms and exponentials    		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log2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 (4)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2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Trigonometric functions 			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cos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 (4)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0.65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Other mathematical functions 		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sqrt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 (4)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2</a:t>
            </a:r>
            <a:endParaRPr lang="en-US" altLang="en-US" sz="1800" b="1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3C022-0F6B-88A3-FB3A-99150D18BAB8}"/>
              </a:ext>
            </a:extLst>
          </p:cNvPr>
          <p:cNvSpPr txBox="1"/>
          <p:nvPr/>
        </p:nvSpPr>
        <p:spPr>
          <a:xfrm>
            <a:off x="627062" y="3367095"/>
            <a:ext cx="82991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</a:rPr>
              <a:t>Use 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</a:rPr>
              <a:t>parentheses</a:t>
            </a:r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</a:rPr>
              <a:t> to group operations in order to force the order of evaluation.</a:t>
            </a:r>
            <a:endParaRPr lang="LID4096" b="1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E67947AE-F27B-495D-280C-789F08F9BE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928" y="4013426"/>
            <a:ext cx="4681538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4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*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3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19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(7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4)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*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3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33</a:t>
            </a:r>
            <a:endParaRPr lang="en-US" altLang="en-US" sz="1800" b="1" dirty="0">
              <a:latin typeface="Arial" panose="020B0604020202020204" pitchFamily="34" charset="0"/>
            </a:endParaRPr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DE687220-7B1C-7DC1-1582-B3F07F535F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0229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2" y="1402871"/>
            <a:ext cx="7119938" cy="3550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Assigning values to variables: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5</a:t>
            </a:r>
            <a:r>
              <a:rPr lang="en-US" altLang="en-US" sz="1800" b="1" dirty="0">
                <a:latin typeface="Arial" panose="020B0604020202020204" pitchFamily="34" charset="0"/>
              </a:rPr>
              <a:t>		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V2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10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V3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15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V2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V3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30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  <a:p>
            <a:pPr>
              <a:spcBef>
                <a:spcPct val="50000"/>
              </a:spcBef>
              <a:buNone/>
            </a:pPr>
            <a:endParaRPr lang="en-US" altLang="en-US" sz="1050" b="1" dirty="0">
              <a:solidFill>
                <a:srgbClr val="021B34"/>
              </a:solidFill>
              <a:latin typeface="Courier New" panose="02070309020205020404" pitchFamily="49" charset="0"/>
            </a:endParaRP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c(1,2,3)</a:t>
            </a:r>
            <a:r>
              <a:rPr lang="en-US" altLang="en-US" sz="1800" b="1" dirty="0">
                <a:latin typeface="Arial" panose="020B0604020202020204" pitchFamily="34" charset="0"/>
              </a:rPr>
              <a:t>		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V5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c(4,5,6)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latin typeface="Courier New" panose="02070309020205020404" pitchFamily="49" charset="0"/>
              </a:rPr>
              <a:t>+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V5</a:t>
            </a:r>
            <a:r>
              <a:rPr lang="en-US" altLang="en-US" sz="1800" b="1" dirty="0">
                <a:solidFill>
                  <a:srgbClr val="FF7C8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c(5,7,9)</a:t>
            </a:r>
            <a:r>
              <a:rPr lang="en-US" altLang="en-US" sz="1800" b="1" dirty="0">
                <a:solidFill>
                  <a:srgbClr val="021B34"/>
                </a:solidFill>
                <a:latin typeface="Courier New" panose="02070309020205020404" pitchFamily="49" charset="0"/>
              </a:rPr>
              <a:t> </a:t>
            </a:r>
          </a:p>
        </p:txBody>
      </p:sp>
      <p:pic>
        <p:nvPicPr>
          <p:cNvPr id="3" name="Picture 2" descr="Chapter 17 Basics of R and Rstudio | EPIB607">
            <a:extLst>
              <a:ext uri="{FF2B5EF4-FFF2-40B4-BE49-F238E27FC236}">
                <a16:creationId xmlns:a16="http://schemas.microsoft.com/office/drawing/2014/main" id="{398BC9A5-1AFD-C8FB-318E-E95327A14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9017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681" y="1348338"/>
            <a:ext cx="7894638" cy="244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Data Types: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Logicals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 </a:t>
            </a:r>
            <a:r>
              <a:rPr lang="en-US" altLang="en-US" sz="1800" b="1" dirty="0">
                <a:latin typeface="Arial" panose="020B0604020202020204" pitchFamily="34" charset="0"/>
              </a:rPr>
              <a:t>	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Integers		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Doubles		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Complex Numbers	 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Strings		</a:t>
            </a:r>
            <a:endParaRPr lang="en-US" altLang="en-US" sz="1800" b="1" dirty="0">
              <a:solidFill>
                <a:srgbClr val="021B34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4CFDA8-7ADC-CAF1-AAFB-A806BF0F5EF8}"/>
              </a:ext>
            </a:extLst>
          </p:cNvPr>
          <p:cNvSpPr txBox="1"/>
          <p:nvPr/>
        </p:nvSpPr>
        <p:spPr>
          <a:xfrm>
            <a:off x="624681" y="3973634"/>
            <a:ext cx="898498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latin typeface="Courier New" panose="02070309020205020404" pitchFamily="49" charset="0"/>
              </a:rPr>
              <a:t>To check the data types: </a:t>
            </a:r>
            <a:r>
              <a:rPr 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typeof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()</a:t>
            </a:r>
            <a:endParaRPr lang="LID4096" sz="1600" b="1" dirty="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endParaRPr lang="en-US" b="1" i="1" dirty="0">
              <a:latin typeface="Courier New" panose="02070309020205020404" pitchFamily="49" charset="0"/>
            </a:endParaRPr>
          </a:p>
          <a:p>
            <a:r>
              <a:rPr lang="en-US" b="1" i="1" dirty="0">
                <a:latin typeface="Courier New" panose="02070309020205020404" pitchFamily="49" charset="0"/>
              </a:rPr>
              <a:t>To change data types: </a:t>
            </a:r>
            <a:r>
              <a:rPr lang="en-US" alt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as.logical</a:t>
            </a:r>
            <a:r>
              <a:rPr lang="en-US" alt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();</a:t>
            </a:r>
            <a:r>
              <a:rPr lang="en-US" alt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as.numeric</a:t>
            </a:r>
            <a:r>
              <a:rPr lang="en-US" alt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();</a:t>
            </a:r>
            <a:r>
              <a:rPr lang="en-US" altLang="en-US" sz="16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as.character</a:t>
            </a:r>
            <a:r>
              <a:rPr lang="en-US" alt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 ……	 </a:t>
            </a:r>
            <a:r>
              <a:rPr lang="en-US" altLang="en-US" sz="1600" b="1" dirty="0">
                <a:latin typeface="Arial" panose="020B0604020202020204" pitchFamily="34" charset="0"/>
              </a:rPr>
              <a:t>	</a:t>
            </a:r>
          </a:p>
        </p:txBody>
      </p:sp>
      <p:sp>
        <p:nvSpPr>
          <p:cNvPr id="5" name="Text Box 9">
            <a:extLst>
              <a:ext uri="{FF2B5EF4-FFF2-40B4-BE49-F238E27FC236}">
                <a16:creationId xmlns:a16="http://schemas.microsoft.com/office/drawing/2014/main" id="{6643F62B-D1D2-55D6-3EB9-A742BEBFD7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1442" y="1745264"/>
            <a:ext cx="3639212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TRUE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 or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FALSE</a:t>
            </a:r>
            <a:r>
              <a:rPr lang="en-US" altLang="en-US" sz="1800" b="1" dirty="0">
                <a:latin typeface="Arial" panose="020B0604020202020204" pitchFamily="34" charset="0"/>
              </a:rPr>
              <a:t>	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altLang="en-US" sz="1800" b="1" dirty="0">
                <a:latin typeface="Arial" panose="020B0604020202020204" pitchFamily="34" charset="0"/>
              </a:rPr>
              <a:t> 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1L, 2L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3.4, 1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0 + 1i</a:t>
            </a:r>
            <a:endParaRPr lang="en-US" altLang="en-US" sz="1800" b="1" dirty="0">
              <a:solidFill>
                <a:srgbClr val="021B34"/>
              </a:solidFill>
              <a:latin typeface="Courier New" panose="02070309020205020404" pitchFamily="49" charset="0"/>
            </a:endParaRP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 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”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Hello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”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”</a:t>
            </a:r>
            <a:r>
              <a:rPr lang="en-US" altLang="en-US" sz="1800" b="1" dirty="0">
                <a:solidFill>
                  <a:srgbClr val="0000CD"/>
                </a:solidFill>
                <a:latin typeface="Courier New" panose="02070309020205020404" pitchFamily="49" charset="0"/>
              </a:rPr>
              <a:t>10</a:t>
            </a: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”</a:t>
            </a:r>
            <a:endParaRPr lang="en-US" altLang="en-US" sz="1800" b="1" dirty="0">
              <a:solidFill>
                <a:srgbClr val="021B34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AD40DB3-DCF3-A3F0-A73D-FA0593FE97CA}"/>
              </a:ext>
            </a:extLst>
          </p:cNvPr>
          <p:cNvSpPr/>
          <p:nvPr/>
        </p:nvSpPr>
        <p:spPr>
          <a:xfrm>
            <a:off x="281119" y="1875367"/>
            <a:ext cx="312737" cy="169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53174CF-319A-53A6-6654-593C68491B17}"/>
              </a:ext>
            </a:extLst>
          </p:cNvPr>
          <p:cNvSpPr/>
          <p:nvPr/>
        </p:nvSpPr>
        <p:spPr>
          <a:xfrm>
            <a:off x="281118" y="2696633"/>
            <a:ext cx="312737" cy="169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971C3EB-5899-95AB-ECD0-4CC2875FE541}"/>
              </a:ext>
            </a:extLst>
          </p:cNvPr>
          <p:cNvSpPr/>
          <p:nvPr/>
        </p:nvSpPr>
        <p:spPr>
          <a:xfrm>
            <a:off x="281117" y="3547531"/>
            <a:ext cx="312737" cy="169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pic>
        <p:nvPicPr>
          <p:cNvPr id="9" name="Picture 2" descr="Chapter 17 Basics of R and Rstudio | EPIB607">
            <a:extLst>
              <a:ext uri="{FF2B5EF4-FFF2-40B4-BE49-F238E27FC236}">
                <a16:creationId xmlns:a16="http://schemas.microsoft.com/office/drawing/2014/main" id="{80951F2B-4636-BD98-8E11-470211C5B2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7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9">
            <a:extLst>
              <a:ext uri="{FF2B5EF4-FFF2-40B4-BE49-F238E27FC236}">
                <a16:creationId xmlns:a16="http://schemas.microsoft.com/office/drawing/2014/main" id="{04B87CCF-94F9-D99B-7EF8-996C33440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1440757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R Fundamentals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5" name="Text Box 9">
            <a:extLst>
              <a:ext uri="{FF2B5EF4-FFF2-40B4-BE49-F238E27FC236}">
                <a16:creationId xmlns:a16="http://schemas.microsoft.com/office/drawing/2014/main" id="{F530F7B4-4B0D-6816-B369-432406679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1843982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Tidy Data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0FB3A32C-BE3B-A751-731F-F0F8F4BFA6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2188469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Visualization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58522577-4D12-872C-1C4A-6E1DAE228F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2552007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Spatial Data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D796FD69-5E95-052D-FC04-5FB7875E5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2915544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Machine Learning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A54C3E5C-EEEC-D4A0-FDE1-77C042DCD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3279082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geostatistics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3" name="Text Box 9">
            <a:extLst>
              <a:ext uri="{FF2B5EF4-FFF2-40B4-BE49-F238E27FC236}">
                <a16:creationId xmlns:a16="http://schemas.microsoft.com/office/drawing/2014/main" id="{7BAA8BCB-1970-1BDA-0CF1-29CACDFDF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974" y="3631507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Spatial Sampling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767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56F1F4-BBC1-B0B8-F909-2A0511E4B729}"/>
              </a:ext>
            </a:extLst>
          </p:cNvPr>
          <p:cNvSpPr txBox="1"/>
          <p:nvPr/>
        </p:nvSpPr>
        <p:spPr>
          <a:xfrm>
            <a:off x="178328" y="2667167"/>
            <a:ext cx="2691871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latin typeface="Courier New" panose="02070309020205020404" pitchFamily="49" charset="0"/>
              </a:rPr>
              <a:t>To check data structure: </a:t>
            </a:r>
            <a:r>
              <a:rPr lang="en-US" alt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str()	 </a:t>
            </a:r>
            <a:r>
              <a:rPr lang="en-US" altLang="en-US" sz="1600" b="1" dirty="0">
                <a:latin typeface="Arial" panose="020B0604020202020204" pitchFamily="34" charset="0"/>
              </a:rPr>
              <a:t>	</a:t>
            </a:r>
          </a:p>
        </p:txBody>
      </p:sp>
      <p:pic>
        <p:nvPicPr>
          <p:cNvPr id="9" name="Picture 2" descr="Chapter 17 Basics of R and Rstudio | EPIB607">
            <a:extLst>
              <a:ext uri="{FF2B5EF4-FFF2-40B4-BE49-F238E27FC236}">
                <a16:creationId xmlns:a16="http://schemas.microsoft.com/office/drawing/2014/main" id="{00D3D476-7DDF-811E-8C1A-2BFC0794DF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orkshop 1: Introduction to R">
            <a:extLst>
              <a:ext uri="{FF2B5EF4-FFF2-40B4-BE49-F238E27FC236}">
                <a16:creationId xmlns:a16="http://schemas.microsoft.com/office/drawing/2014/main" id="{D88D497D-BEE2-539B-E09B-5C02B2D494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629"/>
          <a:stretch/>
        </p:blipFill>
        <p:spPr bwMode="auto">
          <a:xfrm>
            <a:off x="3321817" y="768515"/>
            <a:ext cx="1411051" cy="398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EA36BFA-C419-667F-698A-61B197E4C504}"/>
              </a:ext>
            </a:extLst>
          </p:cNvPr>
          <p:cNvSpPr txBox="1"/>
          <p:nvPr/>
        </p:nvSpPr>
        <p:spPr>
          <a:xfrm>
            <a:off x="57706" y="4866097"/>
            <a:ext cx="4806950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https://r.qcbs.ca/workshop01/workshop01-en/workshop01-en.html#98</a:t>
            </a:r>
            <a:endParaRPr lang="LID4096" sz="700" dirty="0"/>
          </a:p>
        </p:txBody>
      </p:sp>
      <p:pic>
        <p:nvPicPr>
          <p:cNvPr id="14" name="Picture 6" descr="Workshop 1: Introduction to R">
            <a:extLst>
              <a:ext uri="{FF2B5EF4-FFF2-40B4-BE49-F238E27FC236}">
                <a16:creationId xmlns:a16="http://schemas.microsoft.com/office/drawing/2014/main" id="{2AACDC10-2B2A-D782-40F2-69AD49D6B7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25"/>
          <a:stretch/>
        </p:blipFill>
        <p:spPr bwMode="auto">
          <a:xfrm>
            <a:off x="4732868" y="768516"/>
            <a:ext cx="3658980" cy="3983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Box 9">
            <a:extLst>
              <a:ext uri="{FF2B5EF4-FFF2-40B4-BE49-F238E27FC236}">
                <a16:creationId xmlns:a16="http://schemas.microsoft.com/office/drawing/2014/main" id="{FF7CEF9A-CE9E-0061-E340-2F03F84EB1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681" y="1348338"/>
            <a:ext cx="22455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Data structure:</a:t>
            </a:r>
          </a:p>
        </p:txBody>
      </p:sp>
    </p:spTree>
    <p:extLst>
      <p:ext uri="{BB962C8B-B14F-4D97-AF65-F5344CB8AC3E}">
        <p14:creationId xmlns:p14="http://schemas.microsoft.com/office/powerpoint/2010/main" val="129381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Vector: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8EF9BF-25ED-486F-0F16-9B3429F6F81E}"/>
              </a:ext>
            </a:extLst>
          </p:cNvPr>
          <p:cNvSpPr txBox="1"/>
          <p:nvPr/>
        </p:nvSpPr>
        <p:spPr>
          <a:xfrm>
            <a:off x="330200" y="1841480"/>
            <a:ext cx="3293533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# a logical vector </a:t>
            </a:r>
          </a:p>
          <a:p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sz="1600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600" dirty="0"/>
              <a:t> c(TRUE, TRUE, FALSE)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00B050"/>
                </a:solidFill>
              </a:rPr>
              <a:t># an integer vector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V2</a:t>
            </a:r>
            <a:r>
              <a:rPr lang="en-US" sz="1600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600" dirty="0"/>
              <a:t> c(1:10) 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00B050"/>
                </a:solidFill>
              </a:rPr>
              <a:t># a numeric vector 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V3</a:t>
            </a:r>
            <a:r>
              <a:rPr lang="en-US" sz="1600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600" dirty="0"/>
              <a:t> V2 + 0.1 </a:t>
            </a:r>
          </a:p>
          <a:p>
            <a:endParaRPr lang="en-US" sz="1600" dirty="0"/>
          </a:p>
          <a:p>
            <a:r>
              <a:rPr lang="en-US" sz="1600" dirty="0">
                <a:solidFill>
                  <a:srgbClr val="00B050"/>
                </a:solidFill>
              </a:rPr>
              <a:t># a character vector 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sz="1600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600" dirty="0"/>
              <a:t> c("a", "f", "c", "d", "e")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5E0259-867C-054D-2023-C7D89317FC16}"/>
              </a:ext>
            </a:extLst>
          </p:cNvPr>
          <p:cNvSpPr txBox="1"/>
          <p:nvPr/>
        </p:nvSpPr>
        <p:spPr>
          <a:xfrm>
            <a:off x="4824939" y="2799279"/>
            <a:ext cx="4578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dirty="0"/>
              <a:t>[-2]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dirty="0"/>
              <a:t> "a" "c" "d" "e"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60426-827C-09D2-186C-02E9980CE29A}"/>
              </a:ext>
            </a:extLst>
          </p:cNvPr>
          <p:cNvSpPr txBox="1"/>
          <p:nvPr/>
        </p:nvSpPr>
        <p:spPr>
          <a:xfrm>
            <a:off x="4824939" y="4163487"/>
            <a:ext cx="43190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dirty="0"/>
              <a:t>[2]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 </a:t>
            </a:r>
            <a:r>
              <a:rPr lang="en-US" dirty="0"/>
              <a:t>“b“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sz="1800" dirty="0"/>
              <a:t> "a", “</a:t>
            </a:r>
            <a:r>
              <a:rPr lang="en-US" sz="1800" dirty="0">
                <a:solidFill>
                  <a:schemeClr val="tx2"/>
                </a:solidFill>
              </a:rPr>
              <a:t>b</a:t>
            </a:r>
            <a:r>
              <a:rPr lang="en-US" sz="1800" dirty="0"/>
              <a:t>", "c", "d", "e"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 </a:t>
            </a:r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67111DFB-8F48-763C-72FE-7376291CF2F0}"/>
              </a:ext>
            </a:extLst>
          </p:cNvPr>
          <p:cNvSpPr/>
          <p:nvPr/>
        </p:nvSpPr>
        <p:spPr>
          <a:xfrm rot="5400000">
            <a:off x="2445811" y="2730219"/>
            <a:ext cx="3746500" cy="3386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A4AFA6-1ACC-D2EB-2CA9-BC0D21C6604F}"/>
              </a:ext>
            </a:extLst>
          </p:cNvPr>
          <p:cNvSpPr txBox="1"/>
          <p:nvPr/>
        </p:nvSpPr>
        <p:spPr>
          <a:xfrm>
            <a:off x="4808088" y="1279070"/>
            <a:ext cx="3874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sz="1800" b="1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800" b="1" dirty="0"/>
              <a:t> c("a", "f", "c", "d", "e")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12283F-8FD2-CF39-6403-4FBCEB4169E3}"/>
              </a:ext>
            </a:extLst>
          </p:cNvPr>
          <p:cNvSpPr txBox="1"/>
          <p:nvPr/>
        </p:nvSpPr>
        <p:spPr>
          <a:xfrm>
            <a:off x="4824939" y="2091336"/>
            <a:ext cx="161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dirty="0"/>
              <a:t>[2]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dirty="0"/>
              <a:t> “f"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1A3F22-ACC4-C3A9-43C0-A853AF175863}"/>
              </a:ext>
            </a:extLst>
          </p:cNvPr>
          <p:cNvSpPr txBox="1"/>
          <p:nvPr/>
        </p:nvSpPr>
        <p:spPr>
          <a:xfrm>
            <a:off x="4824939" y="3439436"/>
            <a:ext cx="4578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V4</a:t>
            </a:r>
            <a:r>
              <a:rPr lang="en-US" dirty="0"/>
              <a:t>[2:3] </a:t>
            </a:r>
            <a:r>
              <a:rPr lang="en-US" altLang="en-US" sz="1800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dirty="0"/>
              <a:t> “f" “c"</a:t>
            </a:r>
          </a:p>
        </p:txBody>
      </p:sp>
      <p:pic>
        <p:nvPicPr>
          <p:cNvPr id="20" name="Picture 2" descr="Data Structures in R | Data structures, Machine learning, Coding">
            <a:extLst>
              <a:ext uri="{FF2B5EF4-FFF2-40B4-BE49-F238E27FC236}">
                <a16:creationId xmlns:a16="http://schemas.microsoft.com/office/drawing/2014/main" id="{3275410A-148C-CB93-7ABC-028DE134F8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1" t="35184" r="75316" b="57492"/>
          <a:stretch/>
        </p:blipFill>
        <p:spPr bwMode="auto">
          <a:xfrm>
            <a:off x="1803664" y="1447168"/>
            <a:ext cx="876300" cy="30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319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17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Matrix: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A4AFA6-1ACC-D2EB-2CA9-BC0D21C6604F}"/>
              </a:ext>
            </a:extLst>
          </p:cNvPr>
          <p:cNvSpPr txBox="1"/>
          <p:nvPr/>
        </p:nvSpPr>
        <p:spPr>
          <a:xfrm>
            <a:off x="4868943" y="3253238"/>
            <a:ext cx="17700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dirty="0"/>
              <a:t>[3,1] </a:t>
            </a:r>
            <a:r>
              <a:rPr lang="en-US" alt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dirty="0"/>
              <a:t> 4</a:t>
            </a:r>
            <a:endParaRPr lang="en-US" sz="1800" b="1" dirty="0"/>
          </a:p>
        </p:txBody>
      </p:sp>
      <p:pic>
        <p:nvPicPr>
          <p:cNvPr id="1028" name="Picture 4" descr="Matrix in R erstellen - Datenanalyse mit R, STATA &amp; SPSS">
            <a:extLst>
              <a:ext uri="{FF2B5EF4-FFF2-40B4-BE49-F238E27FC236}">
                <a16:creationId xmlns:a16="http://schemas.microsoft.com/office/drawing/2014/main" id="{85BAD44B-48CE-82A8-F701-BD33E81E6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58" r="66627" b="21563"/>
          <a:stretch/>
        </p:blipFill>
        <p:spPr bwMode="auto">
          <a:xfrm>
            <a:off x="1584051" y="3007275"/>
            <a:ext cx="1874583" cy="98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21F167-CF50-6042-35E6-921888F2A4DA}"/>
              </a:ext>
            </a:extLst>
          </p:cNvPr>
          <p:cNvSpPr txBox="1"/>
          <p:nvPr/>
        </p:nvSpPr>
        <p:spPr>
          <a:xfrm>
            <a:off x="330200" y="1924196"/>
            <a:ext cx="881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sz="1600" dirty="0"/>
              <a:t> </a:t>
            </a:r>
            <a:r>
              <a:rPr 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1600" dirty="0"/>
              <a:t> matrix (c(1,2,4,6,7,9) , </a:t>
            </a:r>
            <a:r>
              <a:rPr lang="en-US" sz="1600" dirty="0" err="1"/>
              <a:t>byrow</a:t>
            </a:r>
            <a:r>
              <a:rPr lang="en-US" sz="1600" dirty="0"/>
              <a:t>=FALSE, </a:t>
            </a:r>
            <a:r>
              <a:rPr lang="en-US" sz="1600" dirty="0" err="1"/>
              <a:t>nrow</a:t>
            </a:r>
            <a:r>
              <a:rPr lang="en-US" sz="1600" dirty="0"/>
              <a:t>=3)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B09C3D-3F8B-29EB-6159-0B1489A7B96F}"/>
              </a:ext>
            </a:extLst>
          </p:cNvPr>
          <p:cNvSpPr txBox="1"/>
          <p:nvPr/>
        </p:nvSpPr>
        <p:spPr>
          <a:xfrm>
            <a:off x="4868942" y="3728397"/>
            <a:ext cx="17700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dirty="0"/>
              <a:t>[3,2] </a:t>
            </a:r>
            <a:r>
              <a:rPr lang="en-US" altLang="en-US" b="1" dirty="0">
                <a:solidFill>
                  <a:srgbClr val="228B22"/>
                </a:solidFill>
                <a:latin typeface="Courier New" panose="02070309020205020404" pitchFamily="49" charset="0"/>
              </a:rPr>
              <a:t>=&gt;</a:t>
            </a:r>
            <a:r>
              <a:rPr lang="en-US" dirty="0"/>
              <a:t> 9</a:t>
            </a:r>
            <a:endParaRPr lang="en-US" sz="1800" b="1" dirty="0"/>
          </a:p>
        </p:txBody>
      </p:sp>
      <p:pic>
        <p:nvPicPr>
          <p:cNvPr id="21" name="Picture 2" descr="Data Structures in R | Data structures, Machine learning, Coding">
            <a:extLst>
              <a:ext uri="{FF2B5EF4-FFF2-40B4-BE49-F238E27FC236}">
                <a16:creationId xmlns:a16="http://schemas.microsoft.com/office/drawing/2014/main" id="{C8F219D4-0963-BD99-259F-D1837C4BEF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38" t="32809" r="47934" b="52475"/>
          <a:stretch/>
        </p:blipFill>
        <p:spPr bwMode="auto">
          <a:xfrm>
            <a:off x="1718997" y="1166039"/>
            <a:ext cx="821003" cy="61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00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Data frame: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69599-5323-10BA-9742-EE58C12D7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096" y="1893681"/>
            <a:ext cx="5041808" cy="28732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857D27-A41F-1F56-B6B1-367017937F78}"/>
              </a:ext>
            </a:extLst>
          </p:cNvPr>
          <p:cNvSpPr txBox="1"/>
          <p:nvPr/>
        </p:nvSpPr>
        <p:spPr>
          <a:xfrm>
            <a:off x="189442" y="4841901"/>
            <a:ext cx="45783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sz="1100" dirty="0"/>
              <a:t>https://www.guru99.com/r-data-frames.html</a:t>
            </a:r>
          </a:p>
        </p:txBody>
      </p:sp>
      <p:pic>
        <p:nvPicPr>
          <p:cNvPr id="9" name="Picture 2" descr="Data Structures in R | Data structures, Machine learning, Coding">
            <a:extLst>
              <a:ext uri="{FF2B5EF4-FFF2-40B4-BE49-F238E27FC236}">
                <a16:creationId xmlns:a16="http://schemas.microsoft.com/office/drawing/2014/main" id="{836C9336-E02C-EE98-3E16-02A9FF70CE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3" t="55666" r="77840" b="26556"/>
          <a:stretch/>
        </p:blipFill>
        <p:spPr bwMode="auto">
          <a:xfrm>
            <a:off x="2307430" y="1104173"/>
            <a:ext cx="816770" cy="74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704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List: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857D27-A41F-1F56-B6B1-367017937F78}"/>
              </a:ext>
            </a:extLst>
          </p:cNvPr>
          <p:cNvSpPr txBox="1"/>
          <p:nvPr/>
        </p:nvSpPr>
        <p:spPr>
          <a:xfrm>
            <a:off x="189442" y="4841901"/>
            <a:ext cx="45783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sz="1100" dirty="0"/>
              <a:t>https://www.guru99.com/r-data-frames.html</a:t>
            </a:r>
          </a:p>
        </p:txBody>
      </p:sp>
      <p:pic>
        <p:nvPicPr>
          <p:cNvPr id="3" name="Picture 2" descr="Data Structures in R | Data structures, Machine learning, Coding">
            <a:extLst>
              <a:ext uri="{FF2B5EF4-FFF2-40B4-BE49-F238E27FC236}">
                <a16:creationId xmlns:a16="http://schemas.microsoft.com/office/drawing/2014/main" id="{01560FE3-82D5-2518-04C8-CA754E8255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71" t="56691" b="28560"/>
          <a:stretch/>
        </p:blipFill>
        <p:spPr bwMode="auto">
          <a:xfrm>
            <a:off x="1668196" y="1248879"/>
            <a:ext cx="1824567" cy="49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26D88A2-5938-1DD8-913A-F5A92BBEF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366" y="723590"/>
            <a:ext cx="4644967" cy="40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582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Functions: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44B340-DF7A-2733-F0FD-384B75BE637C}"/>
              </a:ext>
            </a:extLst>
          </p:cNvPr>
          <p:cNvSpPr txBox="1"/>
          <p:nvPr/>
        </p:nvSpPr>
        <p:spPr>
          <a:xfrm>
            <a:off x="889000" y="1763937"/>
            <a:ext cx="6918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Data analyses and modelling is done through functions.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883D1BC-2CC1-6147-3C58-E550E8027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579" y="2364322"/>
            <a:ext cx="4236929" cy="13120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D98A44A-B048-92D9-E302-95F46FB59D4F}"/>
              </a:ext>
            </a:extLst>
          </p:cNvPr>
          <p:cNvSpPr txBox="1"/>
          <p:nvPr/>
        </p:nvSpPr>
        <p:spPr>
          <a:xfrm>
            <a:off x="3543302" y="4021064"/>
            <a:ext cx="2582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FF0000"/>
                </a:solidFill>
                <a:effectLst/>
                <a:latin typeface="Fira Mono" panose="020B0604020202020204" pitchFamily="49" charset="0"/>
              </a:rPr>
              <a:t>m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ean</a:t>
            </a:r>
            <a:r>
              <a:rPr lang="en-US" sz="2000" b="0" i="0" dirty="0">
                <a:solidFill>
                  <a:srgbClr val="444444"/>
                </a:solidFill>
                <a:effectLst/>
                <a:latin typeface="Fira Mono" panose="020B0604020202020204" pitchFamily="49" charset="0"/>
              </a:rPr>
              <a:t>(V1) = 2 </a:t>
            </a:r>
            <a:endParaRPr lang="LID4096" sz="20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E4C3769-A0AF-A226-4516-B8319AC44429}"/>
              </a:ext>
            </a:extLst>
          </p:cNvPr>
          <p:cNvCxnSpPr>
            <a:cxnSpLocks/>
          </p:cNvCxnSpPr>
          <p:nvPr/>
        </p:nvCxnSpPr>
        <p:spPr>
          <a:xfrm flipH="1">
            <a:off x="4008967" y="3378200"/>
            <a:ext cx="50800" cy="736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F0C36C2-8D5C-94CF-9146-013A7804A44A}"/>
              </a:ext>
            </a:extLst>
          </p:cNvPr>
          <p:cNvCxnSpPr>
            <a:cxnSpLocks/>
            <a:endCxn id="24" idx="0"/>
          </p:cNvCxnSpPr>
          <p:nvPr/>
        </p:nvCxnSpPr>
        <p:spPr>
          <a:xfrm flipH="1">
            <a:off x="2027767" y="3246967"/>
            <a:ext cx="537464" cy="7697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AA975DC-948C-E39C-2810-2C351393823D}"/>
              </a:ext>
            </a:extLst>
          </p:cNvPr>
          <p:cNvSpPr txBox="1"/>
          <p:nvPr/>
        </p:nvSpPr>
        <p:spPr>
          <a:xfrm>
            <a:off x="1037167" y="4016746"/>
            <a:ext cx="1981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V1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228B22"/>
                </a:solidFill>
                <a:latin typeface="Courier New" panose="02070309020205020404" pitchFamily="49" charset="0"/>
              </a:rPr>
              <a:t>&lt;-</a:t>
            </a:r>
            <a:r>
              <a:rPr lang="en-US" sz="2000" dirty="0"/>
              <a:t> c(1,2,3) 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BAE2D61-CA73-C461-7CA6-EE5E6241FC24}"/>
              </a:ext>
            </a:extLst>
          </p:cNvPr>
          <p:cNvCxnSpPr>
            <a:cxnSpLocks/>
          </p:cNvCxnSpPr>
          <p:nvPr/>
        </p:nvCxnSpPr>
        <p:spPr>
          <a:xfrm flipH="1">
            <a:off x="5435600" y="3204633"/>
            <a:ext cx="321733" cy="8121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29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Functions: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8A23B7-7351-8628-72DA-629F38F1E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01" b="27950"/>
          <a:stretch>
            <a:fillRect/>
          </a:stretch>
        </p:blipFill>
        <p:spPr bwMode="auto">
          <a:xfrm>
            <a:off x="469680" y="1986526"/>
            <a:ext cx="8080927" cy="2737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45732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Packages: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0F48F9-BFA7-F7AF-D9B3-B9D09B264AC3}"/>
              </a:ext>
            </a:extLst>
          </p:cNvPr>
          <p:cNvSpPr txBox="1"/>
          <p:nvPr/>
        </p:nvSpPr>
        <p:spPr>
          <a:xfrm>
            <a:off x="187528" y="3912394"/>
            <a:ext cx="388598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B050"/>
                </a:solidFill>
              </a:rPr>
              <a:t># install packages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b="1" i="1" dirty="0" err="1">
                <a:latin typeface="Arial" panose="020B0604020202020204" pitchFamily="34" charset="0"/>
              </a:rPr>
              <a:t>install.packages</a:t>
            </a:r>
            <a:r>
              <a:rPr lang="en-US" altLang="en-US" sz="1100" i="1" dirty="0">
                <a:latin typeface="Arial" panose="020B0604020202020204" pitchFamily="34" charset="0"/>
              </a:rPr>
              <a:t>("package name")</a:t>
            </a:r>
          </a:p>
          <a:p>
            <a:endParaRPr lang="en-US" sz="1100" dirty="0"/>
          </a:p>
          <a:p>
            <a:r>
              <a:rPr lang="en-US" sz="1100" dirty="0">
                <a:solidFill>
                  <a:srgbClr val="00B050"/>
                </a:solidFill>
              </a:rPr>
              <a:t># load packages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b="1" dirty="0">
                <a:latin typeface="Arial" panose="020B0604020202020204" pitchFamily="34" charset="0"/>
              </a:rPr>
              <a:t>library</a:t>
            </a:r>
            <a:r>
              <a:rPr lang="en-US" altLang="en-US" sz="1200" i="1" dirty="0">
                <a:latin typeface="Arial" panose="020B0604020202020204" pitchFamily="34" charset="0"/>
              </a:rPr>
              <a:t>("package name")</a:t>
            </a:r>
          </a:p>
          <a:p>
            <a:endParaRPr lang="en-US" sz="1600" dirty="0"/>
          </a:p>
        </p:txBody>
      </p:sp>
      <p:pic>
        <p:nvPicPr>
          <p:cNvPr id="6148" name="Picture 4" descr="Favorite R Packages | Roel Verbelen">
            <a:hlinkClick r:id="rId3"/>
            <a:extLst>
              <a:ext uri="{FF2B5EF4-FFF2-40B4-BE49-F238E27FC236}">
                <a16:creationId xmlns:a16="http://schemas.microsoft.com/office/drawing/2014/main" id="{25054143-070A-464C-CD2C-60A3454C4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820" y="723590"/>
            <a:ext cx="4028652" cy="406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797676-D3F2-9A57-D5C0-F964A1D683B2}"/>
              </a:ext>
            </a:extLst>
          </p:cNvPr>
          <p:cNvSpPr txBox="1"/>
          <p:nvPr/>
        </p:nvSpPr>
        <p:spPr>
          <a:xfrm>
            <a:off x="156743" y="4872806"/>
            <a:ext cx="598582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https://roelverbelen.netlify.app/resources/r/packages/</a:t>
            </a:r>
            <a:endParaRPr lang="LID4096" sz="1000" dirty="0"/>
          </a:p>
        </p:txBody>
      </p:sp>
      <p:pic>
        <p:nvPicPr>
          <p:cNvPr id="6152" name="Picture 8" descr="Introduction - The Art of R Programming [Book]">
            <a:extLst>
              <a:ext uri="{FF2B5EF4-FFF2-40B4-BE49-F238E27FC236}">
                <a16:creationId xmlns:a16="http://schemas.microsoft.com/office/drawing/2014/main" id="{4E51B447-BABB-1B57-C989-3DF584B56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17" y="1823489"/>
            <a:ext cx="2046815" cy="2046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2230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Essentials of R</a:t>
            </a:r>
          </a:p>
          <a:p>
            <a:endParaRPr lang="LID4096" kern="0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005A1E4B-7CC0-2FCF-AD99-5AE5CFC94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07393097-42D2-6ACD-C4D0-D3C889008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390683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solidFill>
                  <a:schemeClr val="tx2"/>
                </a:solidFill>
                <a:latin typeface="Arial" panose="020B0604020202020204" pitchFamily="34" charset="0"/>
              </a:rPr>
              <a:t>Packages: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C922DF-8E29-2A2C-B157-BB2152847F9C}"/>
              </a:ext>
            </a:extLst>
          </p:cNvPr>
          <p:cNvSpPr txBox="1"/>
          <p:nvPr/>
        </p:nvSpPr>
        <p:spPr>
          <a:xfrm>
            <a:off x="1123329" y="2211802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3"/>
              </a:rPr>
              <a:t>Soil Science</a:t>
            </a:r>
            <a:endParaRPr lang="LID4096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806D9A-0036-9E78-9B59-C413ABC64255}"/>
              </a:ext>
            </a:extLst>
          </p:cNvPr>
          <p:cNvSpPr txBox="1"/>
          <p:nvPr/>
        </p:nvSpPr>
        <p:spPr>
          <a:xfrm>
            <a:off x="1123329" y="2883078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4"/>
              </a:rPr>
              <a:t>Archaeology</a:t>
            </a:r>
            <a:endParaRPr lang="LID4096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B7F71E-1639-16D5-889D-798D2ABE9D5C}"/>
              </a:ext>
            </a:extLst>
          </p:cNvPr>
          <p:cNvSpPr txBox="1"/>
          <p:nvPr/>
        </p:nvSpPr>
        <p:spPr>
          <a:xfrm>
            <a:off x="1123329" y="3554354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5"/>
              </a:rPr>
              <a:t>GIS and Mapping</a:t>
            </a:r>
            <a:endParaRPr lang="LID4096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8E3F2A-8A9E-AB8D-0253-512E10BF58E0}"/>
              </a:ext>
            </a:extLst>
          </p:cNvPr>
          <p:cNvSpPr txBox="1"/>
          <p:nvPr/>
        </p:nvSpPr>
        <p:spPr>
          <a:xfrm>
            <a:off x="3724861" y="2211802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6"/>
              </a:rPr>
              <a:t>Data analysis</a:t>
            </a:r>
            <a:endParaRPr lang="LID4096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B0012-186E-F5E6-791D-57A22DD054F5}"/>
              </a:ext>
            </a:extLst>
          </p:cNvPr>
          <p:cNvSpPr txBox="1"/>
          <p:nvPr/>
        </p:nvSpPr>
        <p:spPr>
          <a:xfrm>
            <a:off x="3724861" y="2883078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7"/>
              </a:rPr>
              <a:t>Plotting</a:t>
            </a:r>
            <a:endParaRPr lang="LID4096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49E31E-DCC8-4B32-ACBA-45F53E70F9F1}"/>
              </a:ext>
            </a:extLst>
          </p:cNvPr>
          <p:cNvSpPr txBox="1"/>
          <p:nvPr/>
        </p:nvSpPr>
        <p:spPr>
          <a:xfrm>
            <a:off x="3764372" y="3554354"/>
            <a:ext cx="29106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8"/>
              </a:rPr>
              <a:t>Machine Learning</a:t>
            </a:r>
            <a:endParaRPr lang="LID4096" sz="2000" b="1" dirty="0"/>
          </a:p>
        </p:txBody>
      </p:sp>
    </p:spTree>
    <p:extLst>
      <p:ext uri="{BB962C8B-B14F-4D97-AF65-F5344CB8AC3E}">
        <p14:creationId xmlns:p14="http://schemas.microsoft.com/office/powerpoint/2010/main" val="22821784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C55CB4D-8BAB-4110-BE39-DEE636F7B329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1896249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400" dirty="0"/>
              <a:t>Summary</a:t>
            </a:r>
          </a:p>
          <a:p>
            <a:endParaRPr lang="LID4096" kern="0" dirty="0"/>
          </a:p>
        </p:txBody>
      </p:sp>
      <p:sp>
        <p:nvSpPr>
          <p:cNvPr id="2" name="Text Box 9">
            <a:extLst>
              <a:ext uri="{FF2B5EF4-FFF2-40B4-BE49-F238E27FC236}">
                <a16:creationId xmlns:a16="http://schemas.microsoft.com/office/drawing/2014/main" id="{6E0A0E54-74F4-DBB5-DF45-AEE533D17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061" y="1402871"/>
            <a:ext cx="488191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latin typeface="Arial" panose="020B0604020202020204" pitchFamily="34" charset="0"/>
              </a:rPr>
              <a:t>Install software and</a:t>
            </a:r>
          </a:p>
          <a:p>
            <a:pPr marL="285750" indent="-285750">
              <a:spcBef>
                <a:spcPct val="50000"/>
              </a:spcBef>
            </a:pPr>
            <a:r>
              <a:rPr lang="en-US" altLang="en-US" sz="1800" b="1" dirty="0">
                <a:latin typeface="Arial" panose="020B0604020202020204" pitchFamily="34" charset="0"/>
              </a:rPr>
              <a:t>Write codes ………….</a:t>
            </a:r>
          </a:p>
          <a:p>
            <a:pPr>
              <a:spcBef>
                <a:spcPct val="50000"/>
              </a:spcBef>
              <a:buNone/>
            </a:pPr>
            <a:r>
              <a:rPr lang="en-US" altLang="en-U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		</a:t>
            </a:r>
            <a:endParaRPr lang="en-US" altLang="en-US" sz="1800" b="1" dirty="0">
              <a:solidFill>
                <a:srgbClr val="0000CD"/>
              </a:solidFill>
              <a:latin typeface="Courier New" panose="02070309020205020404" pitchFamily="49" charset="0"/>
            </a:endParaRPr>
          </a:p>
        </p:txBody>
      </p:sp>
      <p:pic>
        <p:nvPicPr>
          <p:cNvPr id="9218" name="Picture 2" descr="Smiley - Wikipedia">
            <a:extLst>
              <a:ext uri="{FF2B5EF4-FFF2-40B4-BE49-F238E27FC236}">
                <a16:creationId xmlns:a16="http://schemas.microsoft.com/office/drawing/2014/main" id="{97209245-CB6A-F70B-DE42-E94AC1A97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228" y="3166533"/>
            <a:ext cx="1285928" cy="128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80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48E670-8300-2AF0-E00B-A73304A320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11" y="947445"/>
            <a:ext cx="8568000" cy="2233324"/>
          </a:xfrm>
          <a:prstGeom prst="rect">
            <a:avLst/>
          </a:prstGeom>
        </p:spPr>
      </p:pic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1752600" y="3269849"/>
            <a:ext cx="5367867" cy="1418536"/>
          </a:xfrm>
        </p:spPr>
        <p:txBody>
          <a:bodyPr/>
          <a:lstStyle/>
          <a:p>
            <a:pPr algn="ctr"/>
            <a:r>
              <a:rPr lang="en-US" sz="3200" b="1" kern="1200" dirty="0">
                <a:solidFill>
                  <a:schemeClr val="tx2"/>
                </a:solidFill>
                <a:latin typeface="Arial" charset="0"/>
                <a:cs typeface="Arial" charset="0"/>
              </a:rPr>
              <a:t>An Overview of Programming with R</a:t>
            </a:r>
          </a:p>
        </p:txBody>
      </p:sp>
    </p:spTree>
    <p:extLst>
      <p:ext uri="{BB962C8B-B14F-4D97-AF65-F5344CB8AC3E}">
        <p14:creationId xmlns:p14="http://schemas.microsoft.com/office/powerpoint/2010/main" val="57427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C55CB4D-8BAB-4110-BE39-DEE636F7B329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1896249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400" dirty="0"/>
              <a:t>Content</a:t>
            </a:r>
          </a:p>
          <a:p>
            <a:endParaRPr lang="LID4096" kern="0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04B87CCF-94F9-D99B-7EF8-996C33440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1950509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R and RStudio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5" name="Text Box 9">
            <a:extLst>
              <a:ext uri="{FF2B5EF4-FFF2-40B4-BE49-F238E27FC236}">
                <a16:creationId xmlns:a16="http://schemas.microsoft.com/office/drawing/2014/main" id="{F530F7B4-4B0D-6816-B369-432406679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2353734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Setting up an R session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0FB3A32C-BE3B-A751-731F-F0F8F4BFA6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2698221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Data types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58522577-4D12-872C-1C4A-6E1DAE228F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3061759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Data structures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D796FD69-5E95-052D-FC04-5FB7875E5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3425296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Selecting subsets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A54C3E5C-EEEC-D4A0-FDE1-77C042DCD2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3788834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Functions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3" name="Text Box 9">
            <a:extLst>
              <a:ext uri="{FF2B5EF4-FFF2-40B4-BE49-F238E27FC236}">
                <a16:creationId xmlns:a16="http://schemas.microsoft.com/office/drawing/2014/main" id="{7BAA8BCB-1970-1BDA-0CF1-29CACDFDF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4141259"/>
            <a:ext cx="46815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400" dirty="0">
                <a:latin typeface="Arial" panose="020B0604020202020204" pitchFamily="34" charset="0"/>
              </a:rPr>
              <a:t>Import/export of data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19" name="Text Box 9">
            <a:extLst>
              <a:ext uri="{FF2B5EF4-FFF2-40B4-BE49-F238E27FC236}">
                <a16:creationId xmlns:a16="http://schemas.microsoft.com/office/drawing/2014/main" id="{EEFCED14-3A63-3F76-B4DA-8E62B84170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334" y="1521921"/>
            <a:ext cx="3451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b="1" dirty="0">
                <a:latin typeface="Arial" panose="020B0604020202020204" pitchFamily="34" charset="0"/>
              </a:rPr>
              <a:t>Basics</a:t>
            </a:r>
            <a:endParaRPr lang="en-US" altLang="en-US" sz="24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154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01469-356D-4AAD-B361-E6D9A434A214}"/>
              </a:ext>
            </a:extLst>
          </p:cNvPr>
          <p:cNvSpPr/>
          <p:nvPr/>
        </p:nvSpPr>
        <p:spPr>
          <a:xfrm>
            <a:off x="348152" y="572412"/>
            <a:ext cx="4168129" cy="4532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lnSpc>
                <a:spcPct val="105000"/>
              </a:lnSpc>
            </a:pPr>
            <a:r>
              <a:rPr lang="de-DE" sz="2400" b="1" dirty="0" err="1">
                <a:latin typeface="+mn-lt"/>
                <a:cs typeface="+mn-cs"/>
              </a:rPr>
              <a:t>Programming</a:t>
            </a:r>
            <a:r>
              <a:rPr lang="de-DE" sz="2400" b="1" dirty="0">
                <a:latin typeface="+mn-lt"/>
                <a:cs typeface="+mn-cs"/>
              </a:rPr>
              <a:t> </a:t>
            </a:r>
            <a:r>
              <a:rPr lang="de-DE" sz="2400" b="1" dirty="0" err="1">
                <a:latin typeface="+mn-lt"/>
                <a:cs typeface="+mn-cs"/>
              </a:rPr>
              <a:t>is</a:t>
            </a:r>
            <a:r>
              <a:rPr lang="de-DE" sz="2400" b="1" dirty="0">
                <a:latin typeface="+mn-lt"/>
                <a:cs typeface="+mn-cs"/>
              </a:rPr>
              <a:t> NOT Easy!</a:t>
            </a:r>
          </a:p>
        </p:txBody>
      </p:sp>
      <p:pic>
        <p:nvPicPr>
          <p:cNvPr id="2054" name="Picture 6" descr="Coding GIFs | Tenor">
            <a:extLst>
              <a:ext uri="{FF2B5EF4-FFF2-40B4-BE49-F238E27FC236}">
                <a16:creationId xmlns:a16="http://schemas.microsoft.com/office/drawing/2014/main" id="{EF94100B-71A0-68F7-C9A9-B53154300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52" y="1721556"/>
            <a:ext cx="4296401" cy="238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oding Is Tough Coding GIF - Coding Is Tough Coding Programming - Discover  &amp; Share GIFs">
            <a:extLst>
              <a:ext uri="{FF2B5EF4-FFF2-40B4-BE49-F238E27FC236}">
                <a16:creationId xmlns:a16="http://schemas.microsoft.com/office/drawing/2014/main" id="{171AFB00-F216-4EB8-8716-92DF8754A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158" y="1721556"/>
            <a:ext cx="4250367" cy="2389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7446FD0A-9621-DCCB-7648-E73BE72837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63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C55CB4D-8BAB-4110-BE39-DEE636F7B329}"/>
              </a:ext>
            </a:extLst>
          </p:cNvPr>
          <p:cNvSpPr txBox="1">
            <a:spLocks/>
          </p:cNvSpPr>
          <p:nvPr/>
        </p:nvSpPr>
        <p:spPr>
          <a:xfrm>
            <a:off x="168637" y="351056"/>
            <a:ext cx="8317971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Most Popular Programming Languages for 2023</a:t>
            </a:r>
            <a:endParaRPr lang="LID4096" kern="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96152BA5-3774-4228-B8FB-5DCFE74CD132}"/>
              </a:ext>
            </a:extLst>
          </p:cNvPr>
          <p:cNvSpPr/>
          <p:nvPr/>
        </p:nvSpPr>
        <p:spPr>
          <a:xfrm>
            <a:off x="108355" y="4854904"/>
            <a:ext cx="479971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https://www.netsolutions.com/insights/most-popular-programming-languages/</a:t>
            </a:r>
            <a:endParaRPr lang="LID4096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C28DE2-E43E-FB72-BBF4-88BF80CAA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7" y="1224844"/>
            <a:ext cx="4291541" cy="34332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FED51B-F2EB-53AE-8FBA-8430DE88B4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42" t="18258" r="58889" b="5008"/>
          <a:stretch/>
        </p:blipFill>
        <p:spPr>
          <a:xfrm>
            <a:off x="5729110" y="1224844"/>
            <a:ext cx="2757498" cy="34066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B8F8749-ED11-72DD-6663-3B560261B420}"/>
              </a:ext>
            </a:extLst>
          </p:cNvPr>
          <p:cNvSpPr/>
          <p:nvPr/>
        </p:nvSpPr>
        <p:spPr>
          <a:xfrm>
            <a:off x="7107859" y="2571750"/>
            <a:ext cx="270933" cy="2222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84AE9099-AD05-A024-A9B4-AC464E4144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71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C55CB4D-8BAB-4110-BE39-DEE636F7B329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Why R?</a:t>
            </a:r>
          </a:p>
          <a:p>
            <a:endParaRPr lang="LID4096" kern="0" dirty="0"/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084A393A-CF13-772D-DB3B-FDF7B851B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1457551"/>
            <a:ext cx="5248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It is free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7A7AD4C4-61A0-E8CB-354B-5FB10DDFE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1840970"/>
            <a:ext cx="58880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Available for the most popular operating systems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F0C2E303-11D7-A2EC-D4FE-B1270F22B5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2225977"/>
            <a:ext cx="46815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Low system requirements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4" name="Text Box 9">
            <a:extLst>
              <a:ext uri="{FF2B5EF4-FFF2-40B4-BE49-F238E27FC236}">
                <a16:creationId xmlns:a16="http://schemas.microsoft.com/office/drawing/2014/main" id="{41297EF4-276A-D43C-201B-9CC9BFB6D2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2610984"/>
            <a:ext cx="6607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Continuous </a:t>
            </a:r>
            <a:r>
              <a:rPr lang="en-US" altLang="en-US" sz="1800" dirty="0">
                <a:latin typeface="Arial" panose="020B0604020202020204" pitchFamily="34" charset="0"/>
                <a:hlinkClick r:id="rId2"/>
              </a:rPr>
              <a:t>further development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6" name="Text Box 9">
            <a:extLst>
              <a:ext uri="{FF2B5EF4-FFF2-40B4-BE49-F238E27FC236}">
                <a16:creationId xmlns:a16="http://schemas.microsoft.com/office/drawing/2014/main" id="{9AF7F138-D27D-E564-F65F-6EA1F11A68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3012697"/>
            <a:ext cx="74707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Active user community with its own conference (</a:t>
            </a:r>
            <a:r>
              <a:rPr lang="en-US" altLang="en-US" sz="1800" dirty="0" err="1">
                <a:latin typeface="Arial" panose="020B0604020202020204" pitchFamily="34" charset="0"/>
              </a:rPr>
              <a:t>useR</a:t>
            </a:r>
            <a:r>
              <a:rPr lang="en-US" altLang="en-US" sz="1800" dirty="0">
                <a:latin typeface="Arial" panose="020B0604020202020204" pitchFamily="34" charset="0"/>
              </a:rPr>
              <a:t>!)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7" name="Text Box 9">
            <a:extLst>
              <a:ext uri="{FF2B5EF4-FFF2-40B4-BE49-F238E27FC236}">
                <a16:creationId xmlns:a16="http://schemas.microsoft.com/office/drawing/2014/main" id="{2850594B-EFA2-B8A5-41AB-98E40A966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8" y="3412823"/>
            <a:ext cx="7470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Application in many applied sciences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21" name="Text Box 9">
            <a:extLst>
              <a:ext uri="{FF2B5EF4-FFF2-40B4-BE49-F238E27FC236}">
                <a16:creationId xmlns:a16="http://schemas.microsoft.com/office/drawing/2014/main" id="{20B95DC2-FF13-DFE8-FEEE-44041E8603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8" y="3796353"/>
            <a:ext cx="7470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Integrate with other languages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24" name="Text Box 9">
            <a:extLst>
              <a:ext uri="{FF2B5EF4-FFF2-40B4-BE49-F238E27FC236}">
                <a16:creationId xmlns:a16="http://schemas.microsoft.com/office/drawing/2014/main" id="{CA652E06-55BB-4964-9127-6BF0F99D8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7" y="4161482"/>
            <a:ext cx="74707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dirty="0">
                <a:latin typeface="Arial" panose="020B0604020202020204" pitchFamily="34" charset="0"/>
              </a:rPr>
              <a:t>Easy to learn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pic>
        <p:nvPicPr>
          <p:cNvPr id="5122" name="Picture 2" descr="Happy Emoji [Download iPhone Emojis] | Emoji Island">
            <a:extLst>
              <a:ext uri="{FF2B5EF4-FFF2-40B4-BE49-F238E27FC236}">
                <a16:creationId xmlns:a16="http://schemas.microsoft.com/office/drawing/2014/main" id="{750309DB-1A73-78F3-236E-254470A71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217" y="4220220"/>
            <a:ext cx="311150" cy="3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appy Emoji [Download iPhone Emojis] | Emoji Island">
            <a:extLst>
              <a:ext uri="{FF2B5EF4-FFF2-40B4-BE49-F238E27FC236}">
                <a16:creationId xmlns:a16="http://schemas.microsoft.com/office/drawing/2014/main" id="{04F0F9E5-8D6B-15E2-04B2-F6A28C767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0" y="4220220"/>
            <a:ext cx="311150" cy="3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appy Emoji [Download iPhone Emojis] | Emoji Island">
            <a:extLst>
              <a:ext uri="{FF2B5EF4-FFF2-40B4-BE49-F238E27FC236}">
                <a16:creationId xmlns:a16="http://schemas.microsoft.com/office/drawing/2014/main" id="{702C85F9-5139-E1A6-79B0-EB7FAD634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283" y="4220220"/>
            <a:ext cx="311150" cy="31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hapter 17 Basics of R and Rstudio | EPIB607">
            <a:extLst>
              <a:ext uri="{FF2B5EF4-FFF2-40B4-BE49-F238E27FC236}">
                <a16:creationId xmlns:a16="http://schemas.microsoft.com/office/drawing/2014/main" id="{3C65CB3F-D093-7F0B-7DE9-0F2F4DF40D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82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C55CB4D-8BAB-4110-BE39-DEE636F7B329}"/>
              </a:ext>
            </a:extLst>
          </p:cNvPr>
          <p:cNvSpPr txBox="1">
            <a:spLocks/>
          </p:cNvSpPr>
          <p:nvPr/>
        </p:nvSpPr>
        <p:spPr>
          <a:xfrm>
            <a:off x="275613" y="392558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Starting out in R</a:t>
            </a:r>
            <a:endParaRPr lang="LID4096" kern="0" dirty="0"/>
          </a:p>
        </p:txBody>
      </p:sp>
      <p:sp>
        <p:nvSpPr>
          <p:cNvPr id="10" name="Text Box 9">
            <a:extLst>
              <a:ext uri="{FF2B5EF4-FFF2-40B4-BE49-F238E27FC236}">
                <a16:creationId xmlns:a16="http://schemas.microsoft.com/office/drawing/2014/main" id="{084A393A-CF13-772D-DB3B-FDF7B851B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7" y="1208466"/>
            <a:ext cx="5248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None/>
            </a:pPr>
            <a:r>
              <a:rPr lang="en-US" altLang="en-US" sz="1800" u="sng" dirty="0">
                <a:latin typeface="Arial" panose="020B0604020202020204" pitchFamily="34" charset="0"/>
              </a:rPr>
              <a:t>Download software:</a:t>
            </a:r>
            <a:endParaRPr lang="en-US" altLang="en-US" sz="2400" u="sng" dirty="0">
              <a:latin typeface="Arial" panose="020B0604020202020204" pitchFamily="34" charset="0"/>
            </a:endParaRPr>
          </a:p>
        </p:txBody>
      </p:sp>
      <p:sp>
        <p:nvSpPr>
          <p:cNvPr id="11" name="Text Box 9">
            <a:extLst>
              <a:ext uri="{FF2B5EF4-FFF2-40B4-BE49-F238E27FC236}">
                <a16:creationId xmlns:a16="http://schemas.microsoft.com/office/drawing/2014/main" id="{7A7AD4C4-61A0-E8CB-354B-5FB10DDFE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7" y="1677381"/>
            <a:ext cx="58880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b="1" dirty="0">
                <a:latin typeface="Arial" panose="020B0604020202020204" pitchFamily="34" charset="0"/>
              </a:rPr>
              <a:t>Install R</a:t>
            </a:r>
            <a:r>
              <a:rPr lang="en-US" altLang="en-US" sz="1800" dirty="0">
                <a:latin typeface="Arial" panose="020B0604020202020204" pitchFamily="34" charset="0"/>
              </a:rPr>
              <a:t>: https://cran.r-project.org/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F0C2E303-11D7-A2EC-D4FE-B1270F22B5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789" y="2225977"/>
            <a:ext cx="63357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§"/>
            </a:pPr>
            <a:r>
              <a:rPr lang="en-US" altLang="en-US" sz="1800" b="1" dirty="0">
                <a:latin typeface="Arial" panose="020B0604020202020204" pitchFamily="34" charset="0"/>
              </a:rPr>
              <a:t>Install RStudio</a:t>
            </a:r>
            <a:r>
              <a:rPr lang="en-US" altLang="en-US" sz="1800" dirty="0">
                <a:latin typeface="Arial" panose="020B0604020202020204" pitchFamily="34" charset="0"/>
              </a:rPr>
              <a:t>: https://posit.co/download/rstudio-desktop/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pic>
        <p:nvPicPr>
          <p:cNvPr id="6146" name="Picture 2" descr="Chapter 17 Basics of R and Rstudio | EPIB607">
            <a:extLst>
              <a:ext uri="{FF2B5EF4-FFF2-40B4-BE49-F238E27FC236}">
                <a16:creationId xmlns:a16="http://schemas.microsoft.com/office/drawing/2014/main" id="{A605C11F-792A-6538-D4D4-027A1195C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2833101"/>
            <a:ext cx="4014787" cy="1952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5A62BA7A-F401-99AD-EA09-3CFD5BDC6D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918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9">
            <a:extLst>
              <a:ext uri="{FF2B5EF4-FFF2-40B4-BE49-F238E27FC236}">
                <a16:creationId xmlns:a16="http://schemas.microsoft.com/office/drawing/2014/main" id="{27C776A3-0A3D-4178-AF70-6B5CD4F661B3}"/>
              </a:ext>
            </a:extLst>
          </p:cNvPr>
          <p:cNvSpPr txBox="1">
            <a:spLocks/>
          </p:cNvSpPr>
          <p:nvPr/>
        </p:nvSpPr>
        <p:spPr>
          <a:xfrm>
            <a:off x="250296" y="723590"/>
            <a:ext cx="6198212" cy="63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rtl="0" eaLnBrk="0" fontAlgn="base" hangingPunct="0">
              <a:lnSpc>
                <a:spcPct val="105000"/>
              </a:lnSpc>
              <a:spcBef>
                <a:spcPct val="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18097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Pct val="80000"/>
              <a:buChar char="-"/>
              <a:defRPr sz="2000">
                <a:solidFill>
                  <a:schemeClr val="tx1"/>
                </a:solidFill>
                <a:latin typeface="+mn-lt"/>
              </a:defRPr>
            </a:lvl2pPr>
            <a:lvl3pPr marL="895350" indent="-174625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§"/>
              <a:defRPr sz="1400">
                <a:solidFill>
                  <a:schemeClr val="tx1"/>
                </a:solidFill>
                <a:latin typeface="+mn-lt"/>
              </a:defRPr>
            </a:lvl3pPr>
            <a:lvl4pPr marL="1260475" indent="-185738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•"/>
              <a:defRPr sz="1200">
                <a:solidFill>
                  <a:schemeClr val="tx1"/>
                </a:solidFill>
                <a:latin typeface="+mn-lt"/>
              </a:defRPr>
            </a:lvl4pPr>
            <a:lvl5pPr marL="1622425" indent="-182563" algn="l" rtl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5pPr>
            <a:lvl6pPr marL="20796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25368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29940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3451225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/>
              <a:t>A snapshot of </a:t>
            </a:r>
            <a:r>
              <a:rPr lang="en-US" sz="2400" dirty="0" err="1"/>
              <a:t>RGui</a:t>
            </a:r>
            <a:endParaRPr lang="en-US" sz="2400" dirty="0"/>
          </a:p>
          <a:p>
            <a:endParaRPr lang="LID4096" kern="0" dirty="0"/>
          </a:p>
        </p:txBody>
      </p:sp>
      <p:pic>
        <p:nvPicPr>
          <p:cNvPr id="7" name="Picture 2" descr="Image result for R software">
            <a:extLst>
              <a:ext uri="{FF2B5EF4-FFF2-40B4-BE49-F238E27FC236}">
                <a16:creationId xmlns:a16="http://schemas.microsoft.com/office/drawing/2014/main" id="{B828331F-6819-2817-231C-23EF1908B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01" y="1061188"/>
            <a:ext cx="6805769" cy="3764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hapter 17 Basics of R and Rstudio | EPIB607">
            <a:extLst>
              <a:ext uri="{FF2B5EF4-FFF2-40B4-BE49-F238E27FC236}">
                <a16:creationId xmlns:a16="http://schemas.microsoft.com/office/drawing/2014/main" id="{D30A8384-A2E2-EA0F-F323-E8B84AC6CE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5" b="18747"/>
          <a:stretch/>
        </p:blipFill>
        <p:spPr bwMode="auto">
          <a:xfrm>
            <a:off x="8553003" y="67735"/>
            <a:ext cx="461175" cy="44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215888"/>
      </p:ext>
    </p:extLst>
  </p:cSld>
  <p:clrMapOvr>
    <a:masterClrMapping/>
  </p:clrMapOvr>
</p:sld>
</file>

<file path=ppt/theme/theme1.xml><?xml version="1.0" encoding="utf-8"?>
<a:theme xmlns:a="http://schemas.openxmlformats.org/drawingml/2006/main" name="Titelseite - Master">
  <a:themeElements>
    <a:clrScheme name="UT-Titel - Text schwarz">
      <a:dk1>
        <a:srgbClr val="000000"/>
      </a:dk1>
      <a:lt1>
        <a:srgbClr val="FFFFFF"/>
      </a:lt1>
      <a:dk2>
        <a:srgbClr val="A51E37"/>
      </a:dk2>
      <a:lt2>
        <a:srgbClr val="2D2015"/>
      </a:lt2>
      <a:accent1>
        <a:srgbClr val="ADB3B7"/>
      </a:accent1>
      <a:accent2>
        <a:srgbClr val="B4A069"/>
      </a:accent2>
      <a:accent3>
        <a:srgbClr val="FFFFFF"/>
      </a:accent3>
      <a:accent4>
        <a:srgbClr val="2A2A2A"/>
      </a:accent4>
      <a:accent5>
        <a:srgbClr val="D3D6D8"/>
      </a:accent5>
      <a:accent6>
        <a:srgbClr val="A3915E"/>
      </a:accent6>
      <a:hlink>
        <a:srgbClr val="32414B"/>
      </a:hlink>
      <a:folHlink>
        <a:srgbClr val="A51E37"/>
      </a:folHlink>
    </a:clrScheme>
    <a:fontScheme name="UT_TIT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UT_TITEL 1">
        <a:dk1>
          <a:srgbClr val="333333"/>
        </a:dk1>
        <a:lt1>
          <a:srgbClr val="FFFFFF"/>
        </a:lt1>
        <a:dk2>
          <a:srgbClr val="A51E37"/>
        </a:dk2>
        <a:lt2>
          <a:srgbClr val="2D2015"/>
        </a:lt2>
        <a:accent1>
          <a:srgbClr val="ADB3B7"/>
        </a:accent1>
        <a:accent2>
          <a:srgbClr val="B4A069"/>
        </a:accent2>
        <a:accent3>
          <a:srgbClr val="FFFFFF"/>
        </a:accent3>
        <a:accent4>
          <a:srgbClr val="2A2A2A"/>
        </a:accent4>
        <a:accent5>
          <a:srgbClr val="D3D6D8"/>
        </a:accent5>
        <a:accent6>
          <a:srgbClr val="A3915E"/>
        </a:accent6>
        <a:hlink>
          <a:srgbClr val="32414B"/>
        </a:hlink>
        <a:folHlink>
          <a:srgbClr val="A51E3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16-9__PPT Vorlage UT_April 2021.pptx" id="{75B670DA-CE19-4ED1-9B8D-CAD77A729605}" vid="{E2CCD61C-40DD-4C78-874B-1A49959F9F49}"/>
    </a:ext>
  </a:extLst>
</a:theme>
</file>

<file path=ppt/theme/theme2.xml><?xml version="1.0" encoding="utf-8"?>
<a:theme xmlns:a="http://schemas.openxmlformats.org/drawingml/2006/main" name="Innenseite - Master">
  <a:themeElements>
    <a:clrScheme name="UT-Titel - Text schwarz">
      <a:dk1>
        <a:srgbClr val="000000"/>
      </a:dk1>
      <a:lt1>
        <a:srgbClr val="FFFFFF"/>
      </a:lt1>
      <a:dk2>
        <a:srgbClr val="A51E37"/>
      </a:dk2>
      <a:lt2>
        <a:srgbClr val="2D2015"/>
      </a:lt2>
      <a:accent1>
        <a:srgbClr val="ADB3B7"/>
      </a:accent1>
      <a:accent2>
        <a:srgbClr val="B4A069"/>
      </a:accent2>
      <a:accent3>
        <a:srgbClr val="FFFFFF"/>
      </a:accent3>
      <a:accent4>
        <a:srgbClr val="2A2A2A"/>
      </a:accent4>
      <a:accent5>
        <a:srgbClr val="D3D6D8"/>
      </a:accent5>
      <a:accent6>
        <a:srgbClr val="A3915E"/>
      </a:accent6>
      <a:hlink>
        <a:srgbClr val="32414B"/>
      </a:hlink>
      <a:folHlink>
        <a:srgbClr val="A51E37"/>
      </a:folHlink>
    </a:clrScheme>
    <a:fontScheme name="UT_TIT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UT_TITEL 1">
        <a:dk1>
          <a:srgbClr val="333333"/>
        </a:dk1>
        <a:lt1>
          <a:srgbClr val="FFFFFF"/>
        </a:lt1>
        <a:dk2>
          <a:srgbClr val="A51E37"/>
        </a:dk2>
        <a:lt2>
          <a:srgbClr val="2D2015"/>
        </a:lt2>
        <a:accent1>
          <a:srgbClr val="ADB3B7"/>
        </a:accent1>
        <a:accent2>
          <a:srgbClr val="B4A069"/>
        </a:accent2>
        <a:accent3>
          <a:srgbClr val="FFFFFF"/>
        </a:accent3>
        <a:accent4>
          <a:srgbClr val="2A2A2A"/>
        </a:accent4>
        <a:accent5>
          <a:srgbClr val="D3D6D8"/>
        </a:accent5>
        <a:accent6>
          <a:srgbClr val="A3915E"/>
        </a:accent6>
        <a:hlink>
          <a:srgbClr val="32414B"/>
        </a:hlink>
        <a:folHlink>
          <a:srgbClr val="A51E3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16-9__PPT Vorlage UT_April 2021.pptx" id="{75B670DA-CE19-4ED1-9B8D-CAD77A729605}" vid="{7B7CC7F7-8468-47FC-B069-45D8151ED331}"/>
    </a:ext>
  </a:extLst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16-9__PPT_Vorlage_UT_April_2021</Template>
  <TotalTime>7822</TotalTime>
  <Words>881</Words>
  <Application>Microsoft Office PowerPoint</Application>
  <PresentationFormat>On-screen Show (16:9)</PresentationFormat>
  <Paragraphs>181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Times New Roman</vt:lpstr>
      <vt:lpstr>Fira Mono</vt:lpstr>
      <vt:lpstr>Arial</vt:lpstr>
      <vt:lpstr>Wingdings</vt:lpstr>
      <vt:lpstr>Calibri</vt:lpstr>
      <vt:lpstr>Courier New</vt:lpstr>
      <vt:lpstr>Titelseite - Master</vt:lpstr>
      <vt:lpstr>Innenseite -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Frost-RL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Ruhollah Taghizadeh</dc:creator>
  <cp:lastModifiedBy>Ruhollah Taghizadehmehrjardi</cp:lastModifiedBy>
  <cp:revision>620</cp:revision>
  <cp:lastPrinted>2018-07-25T08:04:44Z</cp:lastPrinted>
  <dcterms:created xsi:type="dcterms:W3CDTF">2021-11-23T08:26:45Z</dcterms:created>
  <dcterms:modified xsi:type="dcterms:W3CDTF">2023-09-17T07:24:48Z</dcterms:modified>
</cp:coreProperties>
</file>

<file path=docProps/thumbnail.jpeg>
</file>